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x" ContentType="application/vnd.openxmlformats-officedocument.spreadsheetml.sheet"/>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9" r:id="rId2"/>
    <p:sldId id="260" r:id="rId3"/>
    <p:sldId id="261" r:id="rId4"/>
    <p:sldId id="258" r:id="rId5"/>
    <p:sldId id="256" r:id="rId6"/>
    <p:sldId id="257" r:id="rId7"/>
    <p:sldId id="262" r:id="rId8"/>
    <p:sldId id="265" r:id="rId9"/>
    <p:sldId id="267" r:id="rId10"/>
    <p:sldId id="268" r:id="rId11"/>
    <p:sldId id="264" r:id="rId12"/>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aper Figures" id="{DC23F9BE-F211-0140-B14D-B742E40BE14D}">
          <p14:sldIdLst>
            <p14:sldId id="259"/>
            <p14:sldId id="260"/>
            <p14:sldId id="261"/>
            <p14:sldId id="258"/>
          </p14:sldIdLst>
        </p14:section>
        <p14:section name="Supplementary Figures" id="{0D4E9723-39C6-F946-957D-A20081EFA793}">
          <p14:sldIdLst>
            <p14:sldId id="256"/>
            <p14:sldId id="257"/>
            <p14:sldId id="262"/>
            <p14:sldId id="265"/>
            <p14:sldId id="267"/>
            <p14:sldId id="268"/>
            <p14:sldId id="264"/>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BF0004"/>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14" autoAdjust="0"/>
    <p:restoredTop sz="94660"/>
  </p:normalViewPr>
  <p:slideViewPr>
    <p:cSldViewPr snapToGrid="0" snapToObjects="1">
      <p:cViewPr>
        <p:scale>
          <a:sx n="263" d="100"/>
          <a:sy n="263" d="100"/>
        </p:scale>
        <p:origin x="-80" y="4872"/>
      </p:cViewPr>
      <p:guideLst>
        <p:guide orient="horz" pos="3168"/>
        <p:guide pos="244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png"/></Relationships>
</file>

<file path=ppt/media/image1.png>
</file>

<file path=ppt/media/image16.png>
</file>

<file path=ppt/media/image19.png>
</file>

<file path=ppt/media/image21.png>
</file>

<file path=ppt/media/image25.png>
</file>

<file path=ppt/media/image2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8102B3-5070-2345-98FC-637A0EA116EF}" type="datetimeFigureOut">
              <a:rPr lang="en-US" smtClean="0"/>
              <a:t>6/6/18</a:t>
            </a:fld>
            <a:endParaRPr lang="en-US"/>
          </a:p>
        </p:txBody>
      </p:sp>
      <p:sp>
        <p:nvSpPr>
          <p:cNvPr id="4" name="Slide Image Placeholder 3"/>
          <p:cNvSpPr>
            <a:spLocks noGrp="1" noRot="1" noChangeAspect="1"/>
          </p:cNvSpPr>
          <p:nvPr>
            <p:ph type="sldImg" idx="2"/>
          </p:nvPr>
        </p:nvSpPr>
        <p:spPr>
          <a:xfrm>
            <a:off x="2103438" y="685800"/>
            <a:ext cx="26511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AE9FAD-F3B0-4445-9E43-DE357EAADAB3}" type="slidenum">
              <a:rPr lang="en-US" smtClean="0"/>
              <a:t>‹#›</a:t>
            </a:fld>
            <a:endParaRPr lang="en-US"/>
          </a:p>
        </p:txBody>
      </p:sp>
    </p:spTree>
    <p:extLst>
      <p:ext uri="{BB962C8B-B14F-4D97-AF65-F5344CB8AC3E}">
        <p14:creationId xmlns:p14="http://schemas.microsoft.com/office/powerpoint/2010/main" val="295840709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AE9FAD-F3B0-4445-9E43-DE357EAADAB3}" type="slidenum">
              <a:rPr lang="en-US" smtClean="0"/>
              <a:t>1</a:t>
            </a:fld>
            <a:endParaRPr lang="en-US"/>
          </a:p>
        </p:txBody>
      </p:sp>
    </p:spTree>
    <p:extLst>
      <p:ext uri="{BB962C8B-B14F-4D97-AF65-F5344CB8AC3E}">
        <p14:creationId xmlns:p14="http://schemas.microsoft.com/office/powerpoint/2010/main" val="3536769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3124624"/>
            <a:ext cx="6606540" cy="21560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165860" y="5699760"/>
            <a:ext cx="5440680" cy="257048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3706D5E-92BB-DA4A-828C-3E41368E6B11}" type="datetimeFigureOut">
              <a:rPr lang="en-US" smtClean="0"/>
              <a:t>6/6/18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2135207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706D5E-92BB-DA4A-828C-3E41368E6B11}" type="datetimeFigureOut">
              <a:rPr lang="en-US" smtClean="0"/>
              <a:t>6/6/18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4118414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790281" y="591397"/>
            <a:ext cx="1485662" cy="1258697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0598" y="591397"/>
            <a:ext cx="4330144" cy="1258697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706D5E-92BB-DA4A-828C-3E41368E6B11}" type="datetimeFigureOut">
              <a:rPr lang="en-US" smtClean="0"/>
              <a:t>6/6/18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256172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706D5E-92BB-DA4A-828C-3E41368E6B11}" type="datetimeFigureOut">
              <a:rPr lang="en-US" smtClean="0"/>
              <a:t>6/6/18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2534042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13966" y="6463454"/>
            <a:ext cx="6606540" cy="199771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613966" y="4263180"/>
            <a:ext cx="6606540" cy="2200274"/>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706D5E-92BB-DA4A-828C-3E41368E6B11}" type="datetimeFigureOut">
              <a:rPr lang="en-US" smtClean="0"/>
              <a:t>6/6/18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117222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30597" y="3441277"/>
            <a:ext cx="2907903" cy="973709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368040" y="3441277"/>
            <a:ext cx="2907904" cy="973709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3706D5E-92BB-DA4A-828C-3E41368E6B11}" type="datetimeFigureOut">
              <a:rPr lang="en-US" smtClean="0"/>
              <a:t>6/6/18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1441105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8620" y="402802"/>
            <a:ext cx="6995160" cy="167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88620" y="2251499"/>
            <a:ext cx="3434160" cy="93831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88620" y="3189817"/>
            <a:ext cx="3434160" cy="579522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3948272" y="2251499"/>
            <a:ext cx="3435509" cy="93831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948272" y="3189817"/>
            <a:ext cx="3435509" cy="579522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3706D5E-92BB-DA4A-828C-3E41368E6B11}" type="datetimeFigureOut">
              <a:rPr lang="en-US" smtClean="0"/>
              <a:t>6/6/18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184959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3706D5E-92BB-DA4A-828C-3E41368E6B11}" type="datetimeFigureOut">
              <a:rPr lang="en-US" smtClean="0"/>
              <a:t>6/6/18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917503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706D5E-92BB-DA4A-828C-3E41368E6B11}" type="datetimeFigureOut">
              <a:rPr lang="en-US" smtClean="0"/>
              <a:t>6/6/18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51154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8620" y="400473"/>
            <a:ext cx="2557066" cy="170434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038792" y="400474"/>
            <a:ext cx="4344988" cy="85845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88620" y="2104814"/>
            <a:ext cx="2557066" cy="688022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706D5E-92BB-DA4A-828C-3E41368E6B11}" type="datetimeFigureOut">
              <a:rPr lang="en-US" smtClean="0"/>
              <a:t>6/6/18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1875408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3445" y="7040880"/>
            <a:ext cx="4663440" cy="831216"/>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523445" y="898737"/>
            <a:ext cx="4663440" cy="603504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523445" y="7872096"/>
            <a:ext cx="4663440" cy="118046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706D5E-92BB-DA4A-828C-3E41368E6B11}" type="datetimeFigureOut">
              <a:rPr lang="en-US" smtClean="0"/>
              <a:t>6/6/18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535977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8620" y="402802"/>
            <a:ext cx="6995160" cy="16764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388620" y="2346961"/>
            <a:ext cx="6995160" cy="663807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388620" y="9322647"/>
            <a:ext cx="1813560" cy="535517"/>
          </a:xfrm>
          <a:prstGeom prst="rect">
            <a:avLst/>
          </a:prstGeom>
        </p:spPr>
        <p:txBody>
          <a:bodyPr vert="horz" lIns="91440" tIns="45720" rIns="91440" bIns="45720" rtlCol="0" anchor="ctr"/>
          <a:lstStyle>
            <a:lvl1pPr algn="l">
              <a:defRPr sz="1200">
                <a:solidFill>
                  <a:schemeClr val="tx1">
                    <a:tint val="75000"/>
                  </a:schemeClr>
                </a:solidFill>
              </a:defRPr>
            </a:lvl1pPr>
          </a:lstStyle>
          <a:p>
            <a:fld id="{B3706D5E-92BB-DA4A-828C-3E41368E6B11}" type="datetimeFigureOut">
              <a:rPr lang="en-US" smtClean="0"/>
              <a:t>6/6/18</a:t>
            </a:fld>
            <a:endParaRPr lang="en-US"/>
          </a:p>
        </p:txBody>
      </p:sp>
      <p:sp>
        <p:nvSpPr>
          <p:cNvPr id="5" name="Footer Placeholder 4"/>
          <p:cNvSpPr>
            <a:spLocks noGrp="1"/>
          </p:cNvSpPr>
          <p:nvPr>
            <p:ph type="ftr" sz="quarter" idx="3"/>
          </p:nvPr>
        </p:nvSpPr>
        <p:spPr>
          <a:xfrm>
            <a:off x="2655570" y="9322647"/>
            <a:ext cx="2461260" cy="53551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570220" y="9322647"/>
            <a:ext cx="1813560" cy="535517"/>
          </a:xfrm>
          <a:prstGeom prst="rect">
            <a:avLst/>
          </a:prstGeom>
        </p:spPr>
        <p:txBody>
          <a:bodyPr vert="horz" lIns="91440" tIns="45720" rIns="91440" bIns="45720" rtlCol="0" anchor="ctr"/>
          <a:lstStyle>
            <a:lvl1pPr algn="r">
              <a:defRPr sz="1200">
                <a:solidFill>
                  <a:schemeClr val="tx1">
                    <a:tint val="75000"/>
                  </a:schemeClr>
                </a:solidFill>
              </a:defRPr>
            </a:lvl1pPr>
          </a:lstStyle>
          <a:p>
            <a:fld id="{22C3641E-833D-3F44-AC61-F56CD61AAF8F}" type="slidenum">
              <a:rPr lang="en-US" smtClean="0"/>
              <a:t>‹#›</a:t>
            </a:fld>
            <a:endParaRPr lang="en-US"/>
          </a:p>
        </p:txBody>
      </p:sp>
    </p:spTree>
    <p:extLst>
      <p:ext uri="{BB962C8B-B14F-4D97-AF65-F5344CB8AC3E}">
        <p14:creationId xmlns:p14="http://schemas.microsoft.com/office/powerpoint/2010/main" val="3850205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9.emf"/><Relationship Id="rId4" Type="http://schemas.openxmlformats.org/officeDocument/2006/relationships/image" Target="../media/image50.emf"/><Relationship Id="rId5" Type="http://schemas.openxmlformats.org/officeDocument/2006/relationships/image" Target="../media/image51.emf"/><Relationship Id="rId6" Type="http://schemas.openxmlformats.org/officeDocument/2006/relationships/image" Target="../media/image52.emf"/><Relationship Id="rId7" Type="http://schemas.openxmlformats.org/officeDocument/2006/relationships/image" Target="../media/image53.emf"/><Relationship Id="rId8" Type="http://schemas.openxmlformats.org/officeDocument/2006/relationships/image" Target="../media/image54.emf"/><Relationship Id="rId9" Type="http://schemas.openxmlformats.org/officeDocument/2006/relationships/image" Target="../media/image55.emf"/><Relationship Id="rId1" Type="http://schemas.openxmlformats.org/officeDocument/2006/relationships/slideLayout" Target="../slideLayouts/slideLayout7.xml"/><Relationship Id="rId2" Type="http://schemas.openxmlformats.org/officeDocument/2006/relationships/image" Target="../media/image48.emf"/></Relationships>
</file>

<file path=ppt/slides/_rels/slide11.xml.rels><?xml version="1.0" encoding="UTF-8" standalone="yes"?>
<Relationships xmlns="http://schemas.openxmlformats.org/package/2006/relationships"><Relationship Id="rId3" Type="http://schemas.openxmlformats.org/officeDocument/2006/relationships/image" Target="../media/image57.emf"/><Relationship Id="rId4" Type="http://schemas.openxmlformats.org/officeDocument/2006/relationships/image" Target="../media/image58.emf"/><Relationship Id="rId5" Type="http://schemas.openxmlformats.org/officeDocument/2006/relationships/image" Target="../media/image59.emf"/><Relationship Id="rId6" Type="http://schemas.openxmlformats.org/officeDocument/2006/relationships/image" Target="../media/image60.emf"/><Relationship Id="rId7" Type="http://schemas.openxmlformats.org/officeDocument/2006/relationships/image" Target="../media/image61.emf"/><Relationship Id="rId1" Type="http://schemas.openxmlformats.org/officeDocument/2006/relationships/slideLayout" Target="../slideLayouts/slideLayout7.xml"/><Relationship Id="rId2" Type="http://schemas.openxmlformats.org/officeDocument/2006/relationships/image" Target="../media/image56.emf"/></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5" Type="http://schemas.openxmlformats.org/officeDocument/2006/relationships/image" Target="../media/image8.emf"/><Relationship Id="rId6" Type="http://schemas.openxmlformats.org/officeDocument/2006/relationships/image" Target="../media/image9.emf"/><Relationship Id="rId7" Type="http://schemas.openxmlformats.org/officeDocument/2006/relationships/image" Target="../media/image10.emf"/><Relationship Id="rId8" Type="http://schemas.openxmlformats.org/officeDocument/2006/relationships/image" Target="../media/image11.emf"/><Relationship Id="rId1" Type="http://schemas.openxmlformats.org/officeDocument/2006/relationships/slideLayout" Target="../slideLayouts/slideLayout7.xml"/><Relationship Id="rId2" Type="http://schemas.openxmlformats.org/officeDocument/2006/relationships/image" Target="../media/image5.emf"/></Relationships>
</file>

<file path=ppt/slides/_rels/slide3.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png"/><Relationship Id="rId7" Type="http://schemas.openxmlformats.org/officeDocument/2006/relationships/image" Target="../media/image17.emf"/><Relationship Id="rId8" Type="http://schemas.openxmlformats.org/officeDocument/2006/relationships/image" Target="../media/image18.emf"/><Relationship Id="rId1" Type="http://schemas.openxmlformats.org/officeDocument/2006/relationships/slideLayout" Target="../slideLayouts/slideLayout7.xml"/><Relationship Id="rId2" Type="http://schemas.openxmlformats.org/officeDocument/2006/relationships/image" Target="../media/image12.emf"/></Relationships>
</file>

<file path=ppt/slides/_rels/slide4.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png"/><Relationship Id="rId5" Type="http://schemas.openxmlformats.org/officeDocument/2006/relationships/package" Target="../embeddings/Microsoft_Excel_Sheet1.xlsx"/><Relationship Id="rId6" Type="http://schemas.openxmlformats.org/officeDocument/2006/relationships/image" Target="../media/image19.png"/><Relationship Id="rId7" Type="http://schemas.openxmlformats.org/officeDocument/2006/relationships/image" Target="../media/image22.emf"/><Relationship Id="rId8" Type="http://schemas.openxmlformats.org/officeDocument/2006/relationships/image" Target="../media/image23.emf"/><Relationship Id="rId9" Type="http://schemas.openxmlformats.org/officeDocument/2006/relationships/image" Target="../media/image24.emf"/><Relationship Id="rId1" Type="http://schemas.openxmlformats.org/officeDocument/2006/relationships/vmlDrawing" Target="../drawings/vmlDrawing1.vml"/><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png"/><Relationship Id="rId3"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5" Type="http://schemas.openxmlformats.org/officeDocument/2006/relationships/image" Target="../media/image30.emf"/><Relationship Id="rId1" Type="http://schemas.openxmlformats.org/officeDocument/2006/relationships/slideLayout" Target="../slideLayouts/slideLayout7.xml"/><Relationship Id="rId2" Type="http://schemas.openxmlformats.org/officeDocument/2006/relationships/image" Target="../media/image27.emf"/></Relationships>
</file>

<file path=ppt/slides/_rels/slide7.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emf"/><Relationship Id="rId5" Type="http://schemas.openxmlformats.org/officeDocument/2006/relationships/image" Target="../media/image34.emf"/><Relationship Id="rId6" Type="http://schemas.openxmlformats.org/officeDocument/2006/relationships/image" Target="../media/image35.emf"/><Relationship Id="rId1" Type="http://schemas.openxmlformats.org/officeDocument/2006/relationships/slideLayout" Target="../slideLayouts/slideLayout7.xml"/><Relationship Id="rId2" Type="http://schemas.openxmlformats.org/officeDocument/2006/relationships/image" Target="../media/image31.emf"/></Relationships>
</file>

<file path=ppt/slides/_rels/slide8.xml.rels><?xml version="1.0" encoding="UTF-8" standalone="yes"?>
<Relationships xmlns="http://schemas.openxmlformats.org/package/2006/relationships"><Relationship Id="rId3" Type="http://schemas.openxmlformats.org/officeDocument/2006/relationships/image" Target="../media/image37.emf"/><Relationship Id="rId4" Type="http://schemas.openxmlformats.org/officeDocument/2006/relationships/image" Target="../media/image38.emf"/><Relationship Id="rId5" Type="http://schemas.openxmlformats.org/officeDocument/2006/relationships/image" Target="../media/image39.emf"/><Relationship Id="rId1" Type="http://schemas.openxmlformats.org/officeDocument/2006/relationships/slideLayout" Target="../slideLayouts/slideLayout7.xml"/><Relationship Id="rId2" Type="http://schemas.openxmlformats.org/officeDocument/2006/relationships/image" Target="../media/image36.emf"/></Relationships>
</file>

<file path=ppt/slides/_rels/slide9.xml.rels><?xml version="1.0" encoding="UTF-8" standalone="yes"?>
<Relationships xmlns="http://schemas.openxmlformats.org/package/2006/relationships"><Relationship Id="rId3" Type="http://schemas.openxmlformats.org/officeDocument/2006/relationships/image" Target="../media/image41.emf"/><Relationship Id="rId4" Type="http://schemas.openxmlformats.org/officeDocument/2006/relationships/image" Target="../media/image42.emf"/><Relationship Id="rId5" Type="http://schemas.openxmlformats.org/officeDocument/2006/relationships/image" Target="../media/image43.emf"/><Relationship Id="rId6" Type="http://schemas.openxmlformats.org/officeDocument/2006/relationships/image" Target="../media/image44.emf"/><Relationship Id="rId7" Type="http://schemas.openxmlformats.org/officeDocument/2006/relationships/image" Target="../media/image45.emf"/><Relationship Id="rId8" Type="http://schemas.openxmlformats.org/officeDocument/2006/relationships/image" Target="../media/image46.emf"/><Relationship Id="rId9" Type="http://schemas.openxmlformats.org/officeDocument/2006/relationships/image" Target="../media/image47.emf"/><Relationship Id="rId1" Type="http://schemas.openxmlformats.org/officeDocument/2006/relationships/slideLayout" Target="../slideLayouts/slideLayout7.xml"/><Relationship Id="rId2" Type="http://schemas.openxmlformats.org/officeDocument/2006/relationships/image" Target="../media/image4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venn.age.downsampled.pdf"/>
          <p:cNvPicPr>
            <a:picLocks noChangeAspect="1"/>
          </p:cNvPicPr>
          <p:nvPr/>
        </p:nvPicPr>
        <p:blipFill rotWithShape="1">
          <a:blip r:embed="rId3">
            <a:extLst>
              <a:ext uri="{28A0092B-C50C-407E-A947-70E740481C1C}">
                <a14:useLocalDpi xmlns:a14="http://schemas.microsoft.com/office/drawing/2010/main" val="0"/>
              </a:ext>
            </a:extLst>
          </a:blip>
          <a:srcRect l="27844" t="13553" b="13633"/>
          <a:stretch/>
        </p:blipFill>
        <p:spPr>
          <a:xfrm rot="5400000">
            <a:off x="2175585" y="1411282"/>
            <a:ext cx="1335374" cy="1743875"/>
          </a:xfrm>
          <a:prstGeom prst="rect">
            <a:avLst/>
          </a:prstGeom>
        </p:spPr>
      </p:pic>
      <p:pic>
        <p:nvPicPr>
          <p:cNvPr id="14" name="Picture 13" descr="PC1_vs_PC2_downsampled.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564" y="141299"/>
            <a:ext cx="2332724" cy="1457952"/>
          </a:xfrm>
          <a:prstGeom prst="rect">
            <a:avLst/>
          </a:prstGeom>
        </p:spPr>
      </p:pic>
      <p:pic>
        <p:nvPicPr>
          <p:cNvPr id="13" name="Picture 12" descr="age_DEG_different_LFC&amp;FDR_downsampled.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68149" y="70026"/>
            <a:ext cx="4157780" cy="1589739"/>
          </a:xfrm>
          <a:prstGeom prst="rect">
            <a:avLst/>
          </a:prstGeom>
        </p:spPr>
      </p:pic>
      <p:pic>
        <p:nvPicPr>
          <p:cNvPr id="7" name="Picture 6" descr="sigLFC_byAge_allGenes.pdf"/>
          <p:cNvPicPr>
            <a:picLocks noChangeAspect="1"/>
          </p:cNvPicPr>
          <p:nvPr/>
        </p:nvPicPr>
        <p:blipFill rotWithShape="1">
          <a:blip r:embed="rId6">
            <a:extLst>
              <a:ext uri="{28A0092B-C50C-407E-A947-70E740481C1C}">
                <a14:useLocalDpi xmlns:a14="http://schemas.microsoft.com/office/drawing/2010/main" val="0"/>
              </a:ext>
            </a:extLst>
          </a:blip>
          <a:srcRect r="25493"/>
          <a:stretch/>
        </p:blipFill>
        <p:spPr>
          <a:xfrm>
            <a:off x="235426" y="1696518"/>
            <a:ext cx="1337851" cy="1282570"/>
          </a:xfrm>
          <a:prstGeom prst="rect">
            <a:avLst/>
          </a:prstGeom>
        </p:spPr>
      </p:pic>
      <p:sp>
        <p:nvSpPr>
          <p:cNvPr id="10" name="TextBox 9"/>
          <p:cNvSpPr txBox="1"/>
          <p:nvPr/>
        </p:nvSpPr>
        <p:spPr>
          <a:xfrm>
            <a:off x="1684722" y="1700467"/>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8" name="TextBox 7"/>
          <p:cNvSpPr txBox="1"/>
          <p:nvPr/>
        </p:nvSpPr>
        <p:spPr>
          <a:xfrm>
            <a:off x="1" y="1700467"/>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2" name="TextBox 1"/>
          <p:cNvSpPr txBox="1"/>
          <p:nvPr/>
        </p:nvSpPr>
        <p:spPr>
          <a:xfrm>
            <a:off x="1" y="3113459"/>
            <a:ext cx="7772400" cy="1754327"/>
          </a:xfrm>
          <a:prstGeom prst="rect">
            <a:avLst/>
          </a:prstGeom>
          <a:noFill/>
        </p:spPr>
        <p:txBody>
          <a:bodyPr wrap="square" rtlCol="0">
            <a:spAutoFit/>
          </a:bodyPr>
          <a:lstStyle/>
          <a:p>
            <a:r>
              <a:rPr lang="en-US" sz="1200" i="1" dirty="0" smtClean="0"/>
              <a:t>Figure 1: </a:t>
            </a:r>
            <a:r>
              <a:rPr lang="en-US" sz="1200" i="1" dirty="0"/>
              <a:t>Developmental gene expression changes in human cortex are similarly detectable in nuclear and cytoplasmic </a:t>
            </a:r>
            <a:r>
              <a:rPr lang="en-US" sz="1200" i="1" dirty="0" smtClean="0"/>
              <a:t>RNA</a:t>
            </a:r>
            <a:endParaRPr lang="en-US" sz="1200" dirty="0" smtClean="0"/>
          </a:p>
          <a:p>
            <a:pPr marL="228600" indent="-228600">
              <a:buAutoNum type="alphaUcParenR"/>
            </a:pPr>
            <a:r>
              <a:rPr lang="en-US" sz="1200" dirty="0" smtClean="0">
                <a:effectLst/>
              </a:rPr>
              <a:t>Principal componen</a:t>
            </a:r>
            <a:r>
              <a:rPr lang="en-US" sz="1200" dirty="0" smtClean="0"/>
              <a:t>t analysis. PC1 separates the samples by age and PC2 separates the samples by library type so that nuclear and cytoplasmic samples from the same donors cluster together.</a:t>
            </a:r>
          </a:p>
          <a:p>
            <a:pPr marL="228600" indent="-228600">
              <a:buAutoNum type="alphaUcParenR"/>
            </a:pPr>
            <a:r>
              <a:rPr lang="en-US" sz="1200" dirty="0" smtClean="0"/>
              <a:t>Bar plot showing the number of genes with increasing or decreasing expression by age in cytoplasmic and nuclear RNA sequenced using </a:t>
            </a:r>
            <a:r>
              <a:rPr lang="en-US" sz="1200" dirty="0" err="1"/>
              <a:t>P</a:t>
            </a:r>
            <a:r>
              <a:rPr lang="en-US" sz="1200" dirty="0" err="1" smtClean="0"/>
              <a:t>olyA</a:t>
            </a:r>
            <a:r>
              <a:rPr lang="en-US" sz="1200" dirty="0" smtClean="0"/>
              <a:t> and </a:t>
            </a:r>
            <a:r>
              <a:rPr lang="en-US" sz="1200" dirty="0" err="1" smtClean="0"/>
              <a:t>Ribozero</a:t>
            </a:r>
            <a:r>
              <a:rPr lang="en-US" sz="1200" dirty="0" smtClean="0"/>
              <a:t> library preparation at three False Discovery Rate (FDR) cutoffs and two log</a:t>
            </a:r>
            <a:r>
              <a:rPr lang="en-US" sz="1200" baseline="-25000" dirty="0" smtClean="0"/>
              <a:t>2</a:t>
            </a:r>
            <a:r>
              <a:rPr lang="en-US" sz="1200" dirty="0" smtClean="0"/>
              <a:t> fold change (LFC) cutoffs.</a:t>
            </a:r>
          </a:p>
          <a:p>
            <a:pPr marL="228600" indent="-228600">
              <a:buAutoNum type="alphaUcParenR"/>
            </a:pPr>
            <a:r>
              <a:rPr lang="en-US" sz="1200" dirty="0" smtClean="0"/>
              <a:t>LFC of gene expression across age measured in cytoplasmic and nuclear RNA (</a:t>
            </a:r>
            <a:r>
              <a:rPr lang="en-US" sz="1200" dirty="0" err="1"/>
              <a:t>P</a:t>
            </a:r>
            <a:r>
              <a:rPr lang="en-US" sz="1200" dirty="0" err="1" smtClean="0"/>
              <a:t>olyA</a:t>
            </a:r>
            <a:r>
              <a:rPr lang="en-US" sz="1200" dirty="0" smtClean="0"/>
              <a:t> library preparation shown only).</a:t>
            </a:r>
            <a:endParaRPr lang="en-US" sz="1200" dirty="0"/>
          </a:p>
          <a:p>
            <a:pPr marL="228600" indent="-228600">
              <a:buAutoNum type="alphaUcParenR"/>
            </a:pPr>
            <a:r>
              <a:rPr lang="en-US" sz="1200" dirty="0" smtClean="0">
                <a:effectLst/>
              </a:rPr>
              <a:t>Venn diagram of differentially expressed genes by age (FDR≤0.05; abs(</a:t>
            </a:r>
            <a:r>
              <a:rPr lang="en-US" sz="1200" dirty="0"/>
              <a:t>LFC</a:t>
            </a:r>
            <a:r>
              <a:rPr lang="en-US" sz="1200" dirty="0" smtClean="0"/>
              <a:t>)≥</a:t>
            </a:r>
            <a:r>
              <a:rPr lang="en-US" sz="1200" dirty="0"/>
              <a:t>1</a:t>
            </a:r>
            <a:r>
              <a:rPr lang="en-US" sz="1200" dirty="0" smtClean="0">
                <a:effectLst/>
              </a:rPr>
              <a:t>) measured in both RNA fractions and library types. The total genes for each group are listed in parentheses.</a:t>
            </a:r>
          </a:p>
        </p:txBody>
      </p:sp>
      <p:sp>
        <p:nvSpPr>
          <p:cNvPr id="5" name="TextBox 4"/>
          <p:cNvSpPr txBox="1"/>
          <p:nvPr/>
        </p:nvSpPr>
        <p:spPr>
          <a:xfrm>
            <a:off x="1" y="0"/>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12" name="TextBox 11"/>
          <p:cNvSpPr txBox="1"/>
          <p:nvPr/>
        </p:nvSpPr>
        <p:spPr>
          <a:xfrm>
            <a:off x="2306773" y="0"/>
            <a:ext cx="692758" cy="369332"/>
          </a:xfrm>
          <a:prstGeom prst="rect">
            <a:avLst/>
          </a:prstGeom>
          <a:noFill/>
        </p:spPr>
        <p:txBody>
          <a:bodyPr wrap="square" rtlCol="0">
            <a:spAutoFit/>
          </a:bodyPr>
          <a:lstStyle/>
          <a:p>
            <a:r>
              <a:rPr lang="en-US" b="1" dirty="0"/>
              <a:t>B</a:t>
            </a:r>
            <a:r>
              <a:rPr lang="en-US" b="1" dirty="0" smtClean="0"/>
              <a:t>.</a:t>
            </a:r>
            <a:endParaRPr lang="en-US" b="1" dirty="0"/>
          </a:p>
        </p:txBody>
      </p:sp>
    </p:spTree>
    <p:extLst>
      <p:ext uri="{BB962C8B-B14F-4D97-AF65-F5344CB8AC3E}">
        <p14:creationId xmlns:p14="http://schemas.microsoft.com/office/powerpoint/2010/main" val="913978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GTEX_editingSites_inOurData_byTissu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602" y="3805956"/>
            <a:ext cx="4808090" cy="2136929"/>
          </a:xfrm>
          <a:prstGeom prst="rect">
            <a:avLst/>
          </a:prstGeom>
        </p:spPr>
      </p:pic>
      <p:pic>
        <p:nvPicPr>
          <p:cNvPr id="4" name="Picture 3" descr="valDepth_byEditingType_bySampleID_byGroup.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2945"/>
            <a:ext cx="7772400" cy="2331720"/>
          </a:xfrm>
          <a:prstGeom prst="rect">
            <a:avLst/>
          </a:prstGeom>
        </p:spPr>
      </p:pic>
      <p:sp>
        <p:nvSpPr>
          <p:cNvPr id="2" name="TextBox 1"/>
          <p:cNvSpPr txBox="1"/>
          <p:nvPr/>
        </p:nvSpPr>
        <p:spPr>
          <a:xfrm>
            <a:off x="0" y="7828269"/>
            <a:ext cx="7772400" cy="830997"/>
          </a:xfrm>
          <a:prstGeom prst="rect">
            <a:avLst/>
          </a:prstGeom>
          <a:noFill/>
        </p:spPr>
        <p:txBody>
          <a:bodyPr wrap="square" rtlCol="0">
            <a:spAutoFit/>
          </a:bodyPr>
          <a:lstStyle/>
          <a:p>
            <a:r>
              <a:rPr lang="en-US" sz="1200" i="1" dirty="0" smtClean="0"/>
              <a:t>Supplementary Figure 6: RNA editing</a:t>
            </a:r>
          </a:p>
          <a:p>
            <a:pPr marL="228600" indent="-228600">
              <a:buAutoNum type="alphaUcParenR"/>
            </a:pPr>
            <a:r>
              <a:rPr lang="en-US" sz="1200" dirty="0" smtClean="0"/>
              <a:t>Quality controls plots showing the</a:t>
            </a:r>
          </a:p>
          <a:p>
            <a:pPr marL="228600" indent="-228600">
              <a:buAutoNum type="alphaUcParenR"/>
            </a:pPr>
            <a:r>
              <a:rPr lang="en-US" sz="1200" dirty="0" smtClean="0"/>
              <a:t> </a:t>
            </a:r>
          </a:p>
          <a:p>
            <a:pPr marL="228600" indent="-228600">
              <a:buAutoNum type="alphaUcParenR"/>
            </a:pPr>
            <a:endParaRPr lang="en-US" sz="1200" dirty="0"/>
          </a:p>
        </p:txBody>
      </p:sp>
      <p:sp>
        <p:nvSpPr>
          <p:cNvPr id="3" name="TextBox 2"/>
          <p:cNvSpPr txBox="1"/>
          <p:nvPr/>
        </p:nvSpPr>
        <p:spPr>
          <a:xfrm>
            <a:off x="13789" y="42945"/>
            <a:ext cx="692758" cy="369332"/>
          </a:xfrm>
          <a:prstGeom prst="rect">
            <a:avLst/>
          </a:prstGeom>
          <a:noFill/>
        </p:spPr>
        <p:txBody>
          <a:bodyPr wrap="square" rtlCol="0">
            <a:spAutoFit/>
          </a:bodyPr>
          <a:lstStyle/>
          <a:p>
            <a:r>
              <a:rPr lang="en-US" b="1" dirty="0"/>
              <a:t>A</a:t>
            </a:r>
            <a:r>
              <a:rPr lang="en-US" b="1" dirty="0" smtClean="0"/>
              <a:t>.</a:t>
            </a:r>
            <a:endParaRPr lang="en-US" b="1" dirty="0"/>
          </a:p>
        </p:txBody>
      </p:sp>
      <p:pic>
        <p:nvPicPr>
          <p:cNvPr id="7" name="Picture 6" descr="Genomic_features_editing_allSites.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89" y="2395032"/>
            <a:ext cx="2423575" cy="1384900"/>
          </a:xfrm>
          <a:prstGeom prst="rect">
            <a:avLst/>
          </a:prstGeom>
        </p:spPr>
      </p:pic>
      <p:sp>
        <p:nvSpPr>
          <p:cNvPr id="5" name="TextBox 4"/>
          <p:cNvSpPr txBox="1"/>
          <p:nvPr/>
        </p:nvSpPr>
        <p:spPr>
          <a:xfrm>
            <a:off x="0" y="2395032"/>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6" name="TextBox 5"/>
          <p:cNvSpPr txBox="1"/>
          <p:nvPr/>
        </p:nvSpPr>
        <p:spPr>
          <a:xfrm>
            <a:off x="2040787" y="2395032"/>
            <a:ext cx="692758" cy="369332"/>
          </a:xfrm>
          <a:prstGeom prst="rect">
            <a:avLst/>
          </a:prstGeom>
          <a:noFill/>
        </p:spPr>
        <p:txBody>
          <a:bodyPr wrap="square" rtlCol="0">
            <a:spAutoFit/>
          </a:bodyPr>
          <a:lstStyle/>
          <a:p>
            <a:r>
              <a:rPr lang="en-US" b="1" dirty="0"/>
              <a:t>C</a:t>
            </a:r>
            <a:r>
              <a:rPr lang="en-US" b="1" dirty="0" smtClean="0"/>
              <a:t>.</a:t>
            </a:r>
            <a:endParaRPr lang="en-US" b="1" dirty="0"/>
          </a:p>
        </p:txBody>
      </p:sp>
      <p:pic>
        <p:nvPicPr>
          <p:cNvPr id="8" name="Picture 7" descr="Pvalue_distributions_RNAediting.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3181" y="3805956"/>
            <a:ext cx="3019720" cy="1342097"/>
          </a:xfrm>
          <a:prstGeom prst="rect">
            <a:avLst/>
          </a:prstGeom>
        </p:spPr>
      </p:pic>
      <p:sp>
        <p:nvSpPr>
          <p:cNvPr id="9" name="TextBox 8"/>
          <p:cNvSpPr txBox="1"/>
          <p:nvPr/>
        </p:nvSpPr>
        <p:spPr>
          <a:xfrm>
            <a:off x="4234294" y="2395032"/>
            <a:ext cx="692758" cy="369332"/>
          </a:xfrm>
          <a:prstGeom prst="rect">
            <a:avLst/>
          </a:prstGeom>
          <a:noFill/>
        </p:spPr>
        <p:txBody>
          <a:bodyPr wrap="square" rtlCol="0">
            <a:spAutoFit/>
          </a:bodyPr>
          <a:lstStyle/>
          <a:p>
            <a:r>
              <a:rPr lang="en-US" b="1" dirty="0"/>
              <a:t>D</a:t>
            </a:r>
            <a:r>
              <a:rPr lang="en-US" b="1" dirty="0" smtClean="0"/>
              <a:t>.</a:t>
            </a:r>
            <a:endParaRPr lang="en-US" b="1" dirty="0"/>
          </a:p>
        </p:txBody>
      </p:sp>
      <p:pic>
        <p:nvPicPr>
          <p:cNvPr id="10" name="Picture 9" descr="numberEditingSites_overlapping_repeats.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37364" y="2470632"/>
            <a:ext cx="2081372" cy="1248823"/>
          </a:xfrm>
          <a:prstGeom prst="rect">
            <a:avLst/>
          </a:prstGeom>
        </p:spPr>
      </p:pic>
      <p:sp>
        <p:nvSpPr>
          <p:cNvPr id="11" name="TextBox 10"/>
          <p:cNvSpPr txBox="1"/>
          <p:nvPr/>
        </p:nvSpPr>
        <p:spPr>
          <a:xfrm>
            <a:off x="4234294" y="2398197"/>
            <a:ext cx="692758" cy="369332"/>
          </a:xfrm>
          <a:prstGeom prst="rect">
            <a:avLst/>
          </a:prstGeom>
          <a:noFill/>
        </p:spPr>
        <p:txBody>
          <a:bodyPr wrap="square" rtlCol="0">
            <a:spAutoFit/>
          </a:bodyPr>
          <a:lstStyle/>
          <a:p>
            <a:r>
              <a:rPr lang="en-US" b="1" dirty="0"/>
              <a:t>D</a:t>
            </a:r>
            <a:r>
              <a:rPr lang="en-US" b="1" dirty="0" smtClean="0"/>
              <a:t>.</a:t>
            </a:r>
            <a:endParaRPr lang="en-US" b="1" dirty="0"/>
          </a:p>
        </p:txBody>
      </p:sp>
      <p:pic>
        <p:nvPicPr>
          <p:cNvPr id="12" name="Picture 11" descr="GTEX_HwangNatNeuro_editingSites_inOurData.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15644" y="2458480"/>
            <a:ext cx="2017562" cy="1260976"/>
          </a:xfrm>
          <a:prstGeom prst="rect">
            <a:avLst/>
          </a:prstGeom>
        </p:spPr>
      </p:pic>
      <p:sp>
        <p:nvSpPr>
          <p:cNvPr id="13" name="TextBox 12"/>
          <p:cNvSpPr txBox="1"/>
          <p:nvPr/>
        </p:nvSpPr>
        <p:spPr>
          <a:xfrm>
            <a:off x="-21011" y="3655250"/>
            <a:ext cx="692758" cy="369332"/>
          </a:xfrm>
          <a:prstGeom prst="rect">
            <a:avLst/>
          </a:prstGeom>
          <a:noFill/>
        </p:spPr>
        <p:txBody>
          <a:bodyPr wrap="square" rtlCol="0">
            <a:spAutoFit/>
          </a:bodyPr>
          <a:lstStyle/>
          <a:p>
            <a:r>
              <a:rPr lang="en-US" b="1" dirty="0"/>
              <a:t>E</a:t>
            </a:r>
            <a:r>
              <a:rPr lang="en-US" b="1" dirty="0" smtClean="0"/>
              <a:t>.</a:t>
            </a:r>
            <a:endParaRPr lang="en-US" b="1" dirty="0"/>
          </a:p>
        </p:txBody>
      </p:sp>
      <p:sp>
        <p:nvSpPr>
          <p:cNvPr id="14" name="TextBox 13"/>
          <p:cNvSpPr txBox="1"/>
          <p:nvPr/>
        </p:nvSpPr>
        <p:spPr>
          <a:xfrm>
            <a:off x="4580673" y="3655250"/>
            <a:ext cx="692758" cy="369332"/>
          </a:xfrm>
          <a:prstGeom prst="rect">
            <a:avLst/>
          </a:prstGeom>
          <a:noFill/>
        </p:spPr>
        <p:txBody>
          <a:bodyPr wrap="square" rtlCol="0">
            <a:spAutoFit/>
          </a:bodyPr>
          <a:lstStyle/>
          <a:p>
            <a:r>
              <a:rPr lang="en-US" b="1" dirty="0"/>
              <a:t>F</a:t>
            </a:r>
            <a:r>
              <a:rPr lang="en-US" b="1" dirty="0" smtClean="0"/>
              <a:t>.</a:t>
            </a:r>
            <a:endParaRPr lang="en-US" b="1" dirty="0"/>
          </a:p>
        </p:txBody>
      </p:sp>
      <p:pic>
        <p:nvPicPr>
          <p:cNvPr id="16" name="Picture 15" descr="RBPMap_protein_counts_total.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31398" y="6005087"/>
            <a:ext cx="4539747" cy="1396845"/>
          </a:xfrm>
          <a:prstGeom prst="rect">
            <a:avLst/>
          </a:prstGeom>
        </p:spPr>
      </p:pic>
      <p:pic>
        <p:nvPicPr>
          <p:cNvPr id="17" name="Picture 16" descr="editing3UTRsites_major-minor_breakdown.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51816" y="5942885"/>
            <a:ext cx="2488738" cy="1866554"/>
          </a:xfrm>
          <a:prstGeom prst="rect">
            <a:avLst/>
          </a:prstGeom>
        </p:spPr>
      </p:pic>
      <p:sp>
        <p:nvSpPr>
          <p:cNvPr id="18" name="TextBox 17"/>
          <p:cNvSpPr txBox="1"/>
          <p:nvPr/>
        </p:nvSpPr>
        <p:spPr>
          <a:xfrm>
            <a:off x="0" y="5821261"/>
            <a:ext cx="692758" cy="369332"/>
          </a:xfrm>
          <a:prstGeom prst="rect">
            <a:avLst/>
          </a:prstGeom>
          <a:noFill/>
        </p:spPr>
        <p:txBody>
          <a:bodyPr wrap="square" rtlCol="0">
            <a:spAutoFit/>
          </a:bodyPr>
          <a:lstStyle/>
          <a:p>
            <a:r>
              <a:rPr lang="en-US" b="1" dirty="0"/>
              <a:t>G</a:t>
            </a:r>
            <a:r>
              <a:rPr lang="en-US" b="1" dirty="0" smtClean="0"/>
              <a:t>.</a:t>
            </a:r>
            <a:endParaRPr lang="en-US" b="1" dirty="0"/>
          </a:p>
        </p:txBody>
      </p:sp>
      <p:sp>
        <p:nvSpPr>
          <p:cNvPr id="19" name="TextBox 18"/>
          <p:cNvSpPr txBox="1"/>
          <p:nvPr/>
        </p:nvSpPr>
        <p:spPr>
          <a:xfrm>
            <a:off x="2669330" y="5821261"/>
            <a:ext cx="692758" cy="369332"/>
          </a:xfrm>
          <a:prstGeom prst="rect">
            <a:avLst/>
          </a:prstGeom>
          <a:noFill/>
        </p:spPr>
        <p:txBody>
          <a:bodyPr wrap="square" rtlCol="0">
            <a:spAutoFit/>
          </a:bodyPr>
          <a:lstStyle/>
          <a:p>
            <a:r>
              <a:rPr lang="en-US" b="1" dirty="0"/>
              <a:t>H</a:t>
            </a:r>
            <a:r>
              <a:rPr lang="en-US" b="1" dirty="0" smtClean="0"/>
              <a:t>.</a:t>
            </a:r>
            <a:endParaRPr lang="en-US" b="1" dirty="0"/>
          </a:p>
        </p:txBody>
      </p:sp>
    </p:spTree>
    <p:extLst>
      <p:ext uri="{BB962C8B-B14F-4D97-AF65-F5344CB8AC3E}">
        <p14:creationId xmlns:p14="http://schemas.microsoft.com/office/powerpoint/2010/main" val="575918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Z_rpkm_plot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0904" y="198123"/>
            <a:ext cx="2701015" cy="2025761"/>
          </a:xfrm>
          <a:prstGeom prst="rect">
            <a:avLst/>
          </a:prstGeom>
        </p:spPr>
      </p:pic>
      <p:pic>
        <p:nvPicPr>
          <p:cNvPr id="13" name="Picture 12" descr="AZ_rpkm_plots.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1290" y="222356"/>
            <a:ext cx="2611110" cy="1958333"/>
          </a:xfrm>
          <a:prstGeom prst="rect">
            <a:avLst/>
          </a:prstGeom>
        </p:spPr>
      </p:pic>
      <p:pic>
        <p:nvPicPr>
          <p:cNvPr id="5" name="Picture 4" descr="DO_interactionOnl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22356"/>
            <a:ext cx="3320904" cy="1943862"/>
          </a:xfrm>
          <a:prstGeom prst="rect">
            <a:avLst/>
          </a:prstGeom>
        </p:spPr>
      </p:pic>
      <p:sp>
        <p:nvSpPr>
          <p:cNvPr id="7" name="TextBox 6"/>
          <p:cNvSpPr txBox="1"/>
          <p:nvPr/>
        </p:nvSpPr>
        <p:spPr>
          <a:xfrm>
            <a:off x="0" y="8479778"/>
            <a:ext cx="7772400" cy="1200329"/>
          </a:xfrm>
          <a:prstGeom prst="rect">
            <a:avLst/>
          </a:prstGeom>
          <a:noFill/>
        </p:spPr>
        <p:txBody>
          <a:bodyPr wrap="square" rtlCol="0">
            <a:spAutoFit/>
          </a:bodyPr>
          <a:lstStyle/>
          <a:p>
            <a:r>
              <a:rPr lang="en-US" sz="1200" i="1" dirty="0" smtClean="0"/>
              <a:t>Supplementary Figure </a:t>
            </a:r>
            <a:r>
              <a:rPr lang="en-US" sz="1200" i="1" dirty="0" smtClean="0"/>
              <a:t>7: </a:t>
            </a:r>
            <a:r>
              <a:rPr lang="en-US" sz="1200" i="1" dirty="0" smtClean="0"/>
              <a:t>Disease Semantic and Ontology Enrichment</a:t>
            </a:r>
            <a:r>
              <a:rPr lang="en-US" sz="1200" dirty="0" smtClean="0">
                <a:effectLst/>
              </a:rPr>
              <a:t> </a:t>
            </a:r>
          </a:p>
          <a:p>
            <a:pPr marL="228600" indent="-228600">
              <a:buAutoNum type="alphaUcParenR"/>
            </a:pPr>
            <a:r>
              <a:rPr lang="en-US" sz="1200" dirty="0" smtClean="0"/>
              <a:t>Enrichment for disease ontology terms in “Interaction” genes whose expression varies by both fraction and age (FDR ≤ 0.05; abs(LFC ≥ 1). The gene ratio for each term is listed in white.</a:t>
            </a:r>
          </a:p>
          <a:p>
            <a:pPr marL="228600" indent="-228600">
              <a:buAutoNum type="alphaUcParenR"/>
            </a:pPr>
            <a:r>
              <a:rPr lang="en-US" sz="1200" i="1" dirty="0" smtClean="0"/>
              <a:t>ALDH2</a:t>
            </a:r>
            <a:r>
              <a:rPr lang="en-US" sz="1200" dirty="0" smtClean="0"/>
              <a:t> gene expression as measured in log reads per </a:t>
            </a:r>
            <a:r>
              <a:rPr lang="en-US" sz="1200" dirty="0" err="1" smtClean="0"/>
              <a:t>kilobase</a:t>
            </a:r>
            <a:r>
              <a:rPr lang="en-US" sz="1200" dirty="0" smtClean="0"/>
              <a:t> per million mapped reads (RPKM) plus one read, grouped by age (adult (A) or prenatal (P)) and fraction (cytoplasm and nucleus).</a:t>
            </a:r>
          </a:p>
          <a:p>
            <a:pPr marL="228600" indent="-228600">
              <a:buAutoNum type="alphaUcParenR"/>
            </a:pPr>
            <a:r>
              <a:rPr lang="en-US" sz="1200" i="1" dirty="0" smtClean="0"/>
              <a:t>ELK1</a:t>
            </a:r>
            <a:r>
              <a:rPr lang="en-US" sz="1200" dirty="0" smtClean="0"/>
              <a:t> gene expression as measured in log(RPKM+1).</a:t>
            </a:r>
          </a:p>
        </p:txBody>
      </p:sp>
      <p:sp>
        <p:nvSpPr>
          <p:cNvPr id="16" name="TextBox 15"/>
          <p:cNvSpPr txBox="1"/>
          <p:nvPr/>
        </p:nvSpPr>
        <p:spPr>
          <a:xfrm>
            <a:off x="5161290" y="137893"/>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17" name="TextBox 16"/>
          <p:cNvSpPr txBox="1"/>
          <p:nvPr/>
        </p:nvSpPr>
        <p:spPr>
          <a:xfrm>
            <a:off x="3383312" y="137893"/>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18" name="TextBox 17"/>
          <p:cNvSpPr txBox="1"/>
          <p:nvPr/>
        </p:nvSpPr>
        <p:spPr>
          <a:xfrm>
            <a:off x="607231" y="137893"/>
            <a:ext cx="692758" cy="369332"/>
          </a:xfrm>
          <a:prstGeom prst="rect">
            <a:avLst/>
          </a:prstGeom>
          <a:noFill/>
        </p:spPr>
        <p:txBody>
          <a:bodyPr wrap="square" rtlCol="0">
            <a:spAutoFit/>
          </a:bodyPr>
          <a:lstStyle/>
          <a:p>
            <a:r>
              <a:rPr lang="en-US" b="1" dirty="0"/>
              <a:t>A</a:t>
            </a:r>
            <a:r>
              <a:rPr lang="en-US" b="1" dirty="0" smtClean="0"/>
              <a:t>.</a:t>
            </a:r>
            <a:endParaRPr lang="en-US" b="1" dirty="0"/>
          </a:p>
        </p:txBody>
      </p:sp>
      <p:pic>
        <p:nvPicPr>
          <p:cNvPr id="3" name="Picture 2" descr="ASD_rpkm_plots.pdf"/>
          <p:cNvPicPr>
            <a:picLocks noChangeAspect="1"/>
          </p:cNvPicPr>
          <p:nvPr/>
        </p:nvPicPr>
        <p:blipFill rotWithShape="1">
          <a:blip r:embed="rId5">
            <a:extLst>
              <a:ext uri="{28A0092B-C50C-407E-A947-70E740481C1C}">
                <a14:useLocalDpi xmlns:a14="http://schemas.microsoft.com/office/drawing/2010/main" val="0"/>
              </a:ext>
            </a:extLst>
          </a:blip>
          <a:srcRect r="49579"/>
          <a:stretch/>
        </p:blipFill>
        <p:spPr>
          <a:xfrm>
            <a:off x="166322" y="2223882"/>
            <a:ext cx="6678810" cy="1655801"/>
          </a:xfrm>
          <a:prstGeom prst="rect">
            <a:avLst/>
          </a:prstGeom>
        </p:spPr>
      </p:pic>
      <p:pic>
        <p:nvPicPr>
          <p:cNvPr id="6" name="Picture 5" descr="SZ.CNV_rpkm_plots.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6322" y="5194787"/>
            <a:ext cx="5519330" cy="1655799"/>
          </a:xfrm>
          <a:prstGeom prst="rect">
            <a:avLst/>
          </a:prstGeom>
        </p:spPr>
      </p:pic>
      <p:pic>
        <p:nvPicPr>
          <p:cNvPr id="10" name="Picture 9" descr="BPAD_rpkm_plots.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6322" y="6850586"/>
            <a:ext cx="6623196" cy="1655799"/>
          </a:xfrm>
          <a:prstGeom prst="rect">
            <a:avLst/>
          </a:prstGeom>
        </p:spPr>
      </p:pic>
      <p:sp>
        <p:nvSpPr>
          <p:cNvPr id="15" name="TextBox 14"/>
          <p:cNvSpPr txBox="1"/>
          <p:nvPr/>
        </p:nvSpPr>
        <p:spPr>
          <a:xfrm>
            <a:off x="-4032" y="6758836"/>
            <a:ext cx="692758" cy="369332"/>
          </a:xfrm>
          <a:prstGeom prst="rect">
            <a:avLst/>
          </a:prstGeom>
          <a:noFill/>
        </p:spPr>
        <p:txBody>
          <a:bodyPr wrap="square" rtlCol="0">
            <a:spAutoFit/>
          </a:bodyPr>
          <a:lstStyle/>
          <a:p>
            <a:r>
              <a:rPr lang="en-US" b="1" dirty="0"/>
              <a:t>F</a:t>
            </a:r>
            <a:r>
              <a:rPr lang="en-US" b="1" dirty="0" smtClean="0"/>
              <a:t>.</a:t>
            </a:r>
            <a:endParaRPr lang="en-US" b="1" dirty="0"/>
          </a:p>
        </p:txBody>
      </p:sp>
      <p:sp>
        <p:nvSpPr>
          <p:cNvPr id="19" name="TextBox 18"/>
          <p:cNvSpPr txBox="1"/>
          <p:nvPr/>
        </p:nvSpPr>
        <p:spPr>
          <a:xfrm>
            <a:off x="-4032" y="5117357"/>
            <a:ext cx="692758" cy="369332"/>
          </a:xfrm>
          <a:prstGeom prst="rect">
            <a:avLst/>
          </a:prstGeom>
          <a:noFill/>
        </p:spPr>
        <p:txBody>
          <a:bodyPr wrap="square" rtlCol="0">
            <a:spAutoFit/>
          </a:bodyPr>
          <a:lstStyle/>
          <a:p>
            <a:r>
              <a:rPr lang="en-US" b="1" dirty="0"/>
              <a:t>E</a:t>
            </a:r>
            <a:r>
              <a:rPr lang="en-US" b="1" dirty="0" smtClean="0"/>
              <a:t>.</a:t>
            </a:r>
            <a:endParaRPr lang="en-US" b="1" dirty="0"/>
          </a:p>
        </p:txBody>
      </p:sp>
      <p:sp>
        <p:nvSpPr>
          <p:cNvPr id="20" name="TextBox 19"/>
          <p:cNvSpPr txBox="1"/>
          <p:nvPr/>
        </p:nvSpPr>
        <p:spPr>
          <a:xfrm>
            <a:off x="0" y="2147620"/>
            <a:ext cx="692758" cy="369332"/>
          </a:xfrm>
          <a:prstGeom prst="rect">
            <a:avLst/>
          </a:prstGeom>
          <a:noFill/>
        </p:spPr>
        <p:txBody>
          <a:bodyPr wrap="square" rtlCol="0">
            <a:spAutoFit/>
          </a:bodyPr>
          <a:lstStyle/>
          <a:p>
            <a:r>
              <a:rPr lang="en-US" b="1" dirty="0"/>
              <a:t>D</a:t>
            </a:r>
            <a:r>
              <a:rPr lang="en-US" b="1" dirty="0" smtClean="0"/>
              <a:t>.</a:t>
            </a:r>
            <a:endParaRPr lang="en-US" b="1" dirty="0"/>
          </a:p>
        </p:txBody>
      </p:sp>
      <p:pic>
        <p:nvPicPr>
          <p:cNvPr id="14" name="Picture 13" descr="ASD_rpkm_plots.pdf"/>
          <p:cNvPicPr>
            <a:picLocks noChangeAspect="1"/>
          </p:cNvPicPr>
          <p:nvPr/>
        </p:nvPicPr>
        <p:blipFill rotWithShape="1">
          <a:blip r:embed="rId5">
            <a:extLst>
              <a:ext uri="{28A0092B-C50C-407E-A947-70E740481C1C}">
                <a14:useLocalDpi xmlns:a14="http://schemas.microsoft.com/office/drawing/2010/main" val="0"/>
              </a:ext>
            </a:extLst>
          </a:blip>
          <a:srcRect l="50500" t="12159"/>
          <a:stretch/>
        </p:blipFill>
        <p:spPr>
          <a:xfrm>
            <a:off x="410143" y="3740309"/>
            <a:ext cx="6556948" cy="1454478"/>
          </a:xfrm>
          <a:prstGeom prst="rect">
            <a:avLst/>
          </a:prstGeom>
        </p:spPr>
      </p:pic>
    </p:spTree>
    <p:extLst>
      <p:ext uri="{BB962C8B-B14F-4D97-AF65-F5344CB8AC3E}">
        <p14:creationId xmlns:p14="http://schemas.microsoft.com/office/powerpoint/2010/main" val="1323882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sigLFC_byFractions_allGenes.pdf"/>
          <p:cNvPicPr>
            <a:picLocks noChangeAspect="1"/>
          </p:cNvPicPr>
          <p:nvPr/>
        </p:nvPicPr>
        <p:blipFill rotWithShape="1">
          <a:blip r:embed="rId2">
            <a:extLst>
              <a:ext uri="{28A0092B-C50C-407E-A947-70E740481C1C}">
                <a14:useLocalDpi xmlns:a14="http://schemas.microsoft.com/office/drawing/2010/main" val="0"/>
              </a:ext>
            </a:extLst>
          </a:blip>
          <a:srcRect r="22773"/>
          <a:stretch/>
        </p:blipFill>
        <p:spPr>
          <a:xfrm>
            <a:off x="2631798" y="582307"/>
            <a:ext cx="1404339" cy="1298886"/>
          </a:xfrm>
          <a:prstGeom prst="rect">
            <a:avLst/>
          </a:prstGeom>
        </p:spPr>
      </p:pic>
      <p:pic>
        <p:nvPicPr>
          <p:cNvPr id="30" name="Picture 29" descr="AdultIncrDecr_Fraction-LFCxFD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8920" y="2184722"/>
            <a:ext cx="5783480" cy="1445870"/>
          </a:xfrm>
          <a:prstGeom prst="rect">
            <a:avLst/>
          </a:prstGeom>
        </p:spPr>
      </p:pic>
      <p:pic>
        <p:nvPicPr>
          <p:cNvPr id="29" name="Picture 28" descr="AdultRetainednExported_Age-LFCxFDR.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82090" y="569935"/>
            <a:ext cx="1835215" cy="1310868"/>
          </a:xfrm>
          <a:prstGeom prst="rect">
            <a:avLst/>
          </a:prstGeom>
        </p:spPr>
      </p:pic>
      <p:pic>
        <p:nvPicPr>
          <p:cNvPr id="27" name="Picture 26" descr="annotation_DEG_interaction_age-fraction_LFC1.percent.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198" y="2044945"/>
            <a:ext cx="1958269" cy="1468702"/>
          </a:xfrm>
          <a:prstGeom prst="rect">
            <a:avLst/>
          </a:prstGeom>
        </p:spPr>
      </p:pic>
      <p:pic>
        <p:nvPicPr>
          <p:cNvPr id="7" name="Picture 6" descr="annotation_DEG_interaction_fraction-age_LFC1.percent.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45279" y="528735"/>
            <a:ext cx="1906431" cy="1429823"/>
          </a:xfrm>
          <a:prstGeom prst="rect">
            <a:avLst/>
          </a:prstGeom>
        </p:spPr>
      </p:pic>
      <p:pic>
        <p:nvPicPr>
          <p:cNvPr id="2" name="Picture 1" descr="MA_Plot_Adult_polya.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30498" y="665350"/>
            <a:ext cx="1301300" cy="1293208"/>
          </a:xfrm>
          <a:prstGeom prst="rect">
            <a:avLst/>
          </a:prstGeom>
        </p:spPr>
      </p:pic>
      <p:pic>
        <p:nvPicPr>
          <p:cNvPr id="3" name="Picture 2" descr="MA_plot_prenatal_polyA_downsampled.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198" y="665350"/>
            <a:ext cx="1301300" cy="1293208"/>
          </a:xfrm>
          <a:prstGeom prst="rect">
            <a:avLst/>
          </a:prstGeom>
        </p:spPr>
      </p:pic>
      <p:sp>
        <p:nvSpPr>
          <p:cNvPr id="6" name="TextBox 5"/>
          <p:cNvSpPr txBox="1"/>
          <p:nvPr/>
        </p:nvSpPr>
        <p:spPr>
          <a:xfrm>
            <a:off x="0" y="3653364"/>
            <a:ext cx="7772400" cy="2308324"/>
          </a:xfrm>
          <a:prstGeom prst="rect">
            <a:avLst/>
          </a:prstGeom>
          <a:noFill/>
        </p:spPr>
        <p:txBody>
          <a:bodyPr wrap="square" rtlCol="0">
            <a:spAutoFit/>
          </a:bodyPr>
          <a:lstStyle/>
          <a:p>
            <a:r>
              <a:rPr lang="en-US" sz="1200" i="1" dirty="0" smtClean="0"/>
              <a:t>Figure 2: </a:t>
            </a:r>
            <a:r>
              <a:rPr lang="en-US" sz="1200" i="1" dirty="0"/>
              <a:t>Prenatal and adult human cortex show distinct patterns of RNA localization across the nuclear </a:t>
            </a:r>
            <a:r>
              <a:rPr lang="en-US" sz="1200" i="1" dirty="0" smtClean="0"/>
              <a:t>membrane</a:t>
            </a:r>
            <a:r>
              <a:rPr lang="en-US" sz="1200" dirty="0" smtClean="0"/>
              <a:t>.</a:t>
            </a:r>
            <a:r>
              <a:rPr lang="en-US" sz="1200" i="1" dirty="0" smtClean="0"/>
              <a:t> </a:t>
            </a:r>
          </a:p>
          <a:p>
            <a:pPr marL="228600" indent="-228600">
              <a:buAutoNum type="alphaUcParenR"/>
            </a:pPr>
            <a:r>
              <a:rPr lang="en-US" sz="1200" dirty="0" smtClean="0">
                <a:effectLst/>
              </a:rPr>
              <a:t>MA plots of prenatal and adult gene expression differences across fraction. Red dots </a:t>
            </a:r>
            <a:r>
              <a:rPr lang="en-US" sz="1200" dirty="0"/>
              <a:t>indicate </a:t>
            </a:r>
            <a:r>
              <a:rPr lang="en-US" sz="1200" dirty="0" smtClean="0"/>
              <a:t>FDR</a:t>
            </a:r>
            <a:r>
              <a:rPr lang="en-US" sz="1200" dirty="0"/>
              <a:t>≤</a:t>
            </a:r>
            <a:r>
              <a:rPr lang="en-US" sz="1200" dirty="0" smtClean="0"/>
              <a:t>0.05.</a:t>
            </a:r>
          </a:p>
          <a:p>
            <a:pPr marL="228600" indent="-228600">
              <a:buAutoNum type="alphaUcParenR"/>
            </a:pPr>
            <a:r>
              <a:rPr lang="en-US" sz="1200" dirty="0" smtClean="0"/>
              <a:t>Log</a:t>
            </a:r>
            <a:r>
              <a:rPr lang="en-US" sz="1200" baseline="-25000" dirty="0" smtClean="0"/>
              <a:t>2</a:t>
            </a:r>
            <a:r>
              <a:rPr lang="en-US" sz="1200" dirty="0" smtClean="0"/>
              <a:t> fold change (LFC) of gene expression across fraction in adult samples plotted against prenatal samples. Blue dots indicate genes with agreeing sign, and red indicate a change in LFC direction.</a:t>
            </a:r>
          </a:p>
          <a:p>
            <a:pPr marL="228600" indent="-228600">
              <a:buAutoNum type="alphaUcParenR"/>
            </a:pPr>
            <a:r>
              <a:rPr lang="en-US" sz="1200" dirty="0" smtClean="0"/>
              <a:t>Annotation of groups of genes differentially expressed by fraction (</a:t>
            </a:r>
            <a:r>
              <a:rPr lang="en-US" sz="1200" dirty="0"/>
              <a:t>FDR≤</a:t>
            </a:r>
            <a:r>
              <a:rPr lang="en-US" sz="1200" dirty="0" smtClean="0"/>
              <a:t>0.05; abs</a:t>
            </a:r>
            <a:r>
              <a:rPr lang="en-US" sz="1200" dirty="0"/>
              <a:t>(LFC)≥1</a:t>
            </a:r>
            <a:r>
              <a:rPr lang="en-US" sz="1200" dirty="0" smtClean="0"/>
              <a:t>). The total number of genes in each group is listed to the right of each bar.</a:t>
            </a:r>
          </a:p>
          <a:p>
            <a:pPr marL="228600" indent="-228600">
              <a:buAutoNum type="alphaUcParenR"/>
            </a:pPr>
            <a:r>
              <a:rPr lang="en-US" sz="1200" dirty="0" smtClean="0"/>
              <a:t>LFC </a:t>
            </a:r>
            <a:r>
              <a:rPr lang="en-US" sz="1200" dirty="0"/>
              <a:t>of expression </a:t>
            </a:r>
            <a:r>
              <a:rPr lang="en-US" sz="1200" dirty="0" smtClean="0"/>
              <a:t>by age in cytoplasmic and nuclear RNA in genes retained or exported in adult samples, stratified by FDR threshold. </a:t>
            </a:r>
          </a:p>
          <a:p>
            <a:pPr marL="228600" indent="-228600">
              <a:buAutoNum type="alphaUcParenR"/>
            </a:pPr>
            <a:r>
              <a:rPr lang="en-US" sz="1200" dirty="0"/>
              <a:t>Annotation of groups of genes differentially expressed by </a:t>
            </a:r>
            <a:r>
              <a:rPr lang="en-US" sz="1200" dirty="0" smtClean="0"/>
              <a:t>age (</a:t>
            </a:r>
            <a:r>
              <a:rPr lang="en-US" sz="1200" dirty="0"/>
              <a:t>FDR≤0.05; abs(LFC)≥1). The total number in each group is listed to the right of each bar</a:t>
            </a:r>
            <a:r>
              <a:rPr lang="en-US" sz="1200" dirty="0" smtClean="0"/>
              <a:t>.</a:t>
            </a:r>
          </a:p>
          <a:p>
            <a:pPr marL="228600" indent="-228600">
              <a:buFontTx/>
              <a:buAutoNum type="alphaUcParenR"/>
            </a:pPr>
            <a:r>
              <a:rPr lang="en-US" sz="1200" dirty="0"/>
              <a:t>LFC of expression by </a:t>
            </a:r>
            <a:r>
              <a:rPr lang="en-US" sz="1200" dirty="0" smtClean="0"/>
              <a:t>fraction in adult samples in groups of genes with increasing or decreasing expression by age, </a:t>
            </a:r>
            <a:r>
              <a:rPr lang="en-US" sz="1200" dirty="0"/>
              <a:t>stratified by false discover rate threshold. </a:t>
            </a:r>
          </a:p>
        </p:txBody>
      </p:sp>
      <p:sp>
        <p:nvSpPr>
          <p:cNvPr id="14" name="TextBox 13"/>
          <p:cNvSpPr txBox="1"/>
          <p:nvPr/>
        </p:nvSpPr>
        <p:spPr>
          <a:xfrm>
            <a:off x="4036137" y="305190"/>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13" name="TextBox 12"/>
          <p:cNvSpPr txBox="1"/>
          <p:nvPr/>
        </p:nvSpPr>
        <p:spPr>
          <a:xfrm>
            <a:off x="2485887" y="302199"/>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12" name="TextBox 11"/>
          <p:cNvSpPr txBox="1"/>
          <p:nvPr/>
        </p:nvSpPr>
        <p:spPr>
          <a:xfrm>
            <a:off x="0" y="305190"/>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16" name="TextBox 15"/>
          <p:cNvSpPr txBox="1"/>
          <p:nvPr/>
        </p:nvSpPr>
        <p:spPr>
          <a:xfrm>
            <a:off x="0" y="1958559"/>
            <a:ext cx="692758" cy="369332"/>
          </a:xfrm>
          <a:prstGeom prst="rect">
            <a:avLst/>
          </a:prstGeom>
          <a:noFill/>
        </p:spPr>
        <p:txBody>
          <a:bodyPr wrap="square" rtlCol="0">
            <a:spAutoFit/>
          </a:bodyPr>
          <a:lstStyle/>
          <a:p>
            <a:r>
              <a:rPr lang="en-US" b="1" dirty="0"/>
              <a:t>E</a:t>
            </a:r>
            <a:r>
              <a:rPr lang="en-US" b="1" dirty="0" smtClean="0"/>
              <a:t>.</a:t>
            </a:r>
            <a:endParaRPr lang="en-US" b="1" dirty="0"/>
          </a:p>
        </p:txBody>
      </p:sp>
      <p:sp>
        <p:nvSpPr>
          <p:cNvPr id="18" name="TextBox 17"/>
          <p:cNvSpPr txBox="1"/>
          <p:nvPr/>
        </p:nvSpPr>
        <p:spPr>
          <a:xfrm>
            <a:off x="1793129" y="1958559"/>
            <a:ext cx="692758" cy="369332"/>
          </a:xfrm>
          <a:prstGeom prst="rect">
            <a:avLst/>
          </a:prstGeom>
          <a:noFill/>
        </p:spPr>
        <p:txBody>
          <a:bodyPr wrap="square" rtlCol="0">
            <a:spAutoFit/>
          </a:bodyPr>
          <a:lstStyle/>
          <a:p>
            <a:r>
              <a:rPr lang="en-US" b="1" dirty="0"/>
              <a:t>F</a:t>
            </a:r>
            <a:r>
              <a:rPr lang="en-US" b="1" dirty="0" smtClean="0"/>
              <a:t>.</a:t>
            </a:r>
            <a:endParaRPr lang="en-US" b="1" dirty="0"/>
          </a:p>
        </p:txBody>
      </p:sp>
      <p:sp>
        <p:nvSpPr>
          <p:cNvPr id="8" name="TextBox 7"/>
          <p:cNvSpPr txBox="1"/>
          <p:nvPr/>
        </p:nvSpPr>
        <p:spPr>
          <a:xfrm>
            <a:off x="7147098" y="859188"/>
            <a:ext cx="751656" cy="261610"/>
          </a:xfrm>
          <a:prstGeom prst="rect">
            <a:avLst/>
          </a:prstGeom>
          <a:noFill/>
        </p:spPr>
        <p:txBody>
          <a:bodyPr wrap="square" rtlCol="0">
            <a:spAutoFit/>
          </a:bodyPr>
          <a:lstStyle/>
          <a:p>
            <a:r>
              <a:rPr lang="en-US" sz="1100" b="1" dirty="0" smtClean="0">
                <a:sym typeface="Wingdings"/>
              </a:rPr>
              <a:t>Prenatal</a:t>
            </a:r>
            <a:endParaRPr lang="en-US" sz="1100" b="1" dirty="0"/>
          </a:p>
        </p:txBody>
      </p:sp>
      <p:sp>
        <p:nvSpPr>
          <p:cNvPr id="19" name="TextBox 18"/>
          <p:cNvSpPr txBox="1"/>
          <p:nvPr/>
        </p:nvSpPr>
        <p:spPr>
          <a:xfrm>
            <a:off x="7153580" y="1454887"/>
            <a:ext cx="541060" cy="261610"/>
          </a:xfrm>
          <a:prstGeom prst="rect">
            <a:avLst/>
          </a:prstGeom>
          <a:noFill/>
        </p:spPr>
        <p:txBody>
          <a:bodyPr wrap="square" rtlCol="0">
            <a:spAutoFit/>
          </a:bodyPr>
          <a:lstStyle/>
          <a:p>
            <a:r>
              <a:rPr lang="en-US" sz="1100" b="1" dirty="0" smtClean="0">
                <a:sym typeface="Wingdings"/>
              </a:rPr>
              <a:t>Adult</a:t>
            </a:r>
            <a:endParaRPr lang="en-US" sz="1100" b="1" dirty="0"/>
          </a:p>
        </p:txBody>
      </p:sp>
      <p:sp>
        <p:nvSpPr>
          <p:cNvPr id="20" name="TextBox 19"/>
          <p:cNvSpPr txBox="1"/>
          <p:nvPr/>
        </p:nvSpPr>
        <p:spPr>
          <a:xfrm>
            <a:off x="7017498" y="2343418"/>
            <a:ext cx="835883" cy="261610"/>
          </a:xfrm>
          <a:prstGeom prst="rect">
            <a:avLst/>
          </a:prstGeom>
          <a:noFill/>
        </p:spPr>
        <p:txBody>
          <a:bodyPr wrap="square" rtlCol="0">
            <a:spAutoFit/>
          </a:bodyPr>
          <a:lstStyle/>
          <a:p>
            <a:r>
              <a:rPr lang="en-US" sz="1100" b="1" dirty="0" smtClean="0">
                <a:sym typeface="Wingdings"/>
              </a:rPr>
              <a:t>Nucleus</a:t>
            </a:r>
            <a:endParaRPr lang="en-US" sz="1100" b="1" dirty="0"/>
          </a:p>
        </p:txBody>
      </p:sp>
      <p:sp>
        <p:nvSpPr>
          <p:cNvPr id="21" name="TextBox 20"/>
          <p:cNvSpPr txBox="1"/>
          <p:nvPr/>
        </p:nvSpPr>
        <p:spPr>
          <a:xfrm>
            <a:off x="7004541" y="3065816"/>
            <a:ext cx="965483" cy="261610"/>
          </a:xfrm>
          <a:prstGeom prst="rect">
            <a:avLst/>
          </a:prstGeom>
          <a:noFill/>
        </p:spPr>
        <p:txBody>
          <a:bodyPr wrap="square" rtlCol="0">
            <a:spAutoFit/>
          </a:bodyPr>
          <a:lstStyle/>
          <a:p>
            <a:r>
              <a:rPr lang="en-US" sz="1100" b="1" dirty="0" smtClean="0">
                <a:sym typeface="Wingdings"/>
              </a:rPr>
              <a:t>Cytoplasm</a:t>
            </a:r>
            <a:endParaRPr lang="en-US" sz="1100" b="1" dirty="0"/>
          </a:p>
        </p:txBody>
      </p:sp>
      <p:sp>
        <p:nvSpPr>
          <p:cNvPr id="11" name="Up Arrow 10"/>
          <p:cNvSpPr/>
          <p:nvPr/>
        </p:nvSpPr>
        <p:spPr>
          <a:xfrm>
            <a:off x="7166538" y="946148"/>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Up Arrow 21"/>
          <p:cNvSpPr/>
          <p:nvPr/>
        </p:nvSpPr>
        <p:spPr>
          <a:xfrm>
            <a:off x="7166538" y="1539144"/>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Up Arrow 22"/>
          <p:cNvSpPr/>
          <p:nvPr/>
        </p:nvSpPr>
        <p:spPr>
          <a:xfrm>
            <a:off x="7023981" y="2430191"/>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24" name="Up Arrow 23"/>
          <p:cNvSpPr/>
          <p:nvPr/>
        </p:nvSpPr>
        <p:spPr>
          <a:xfrm>
            <a:off x="7017498" y="3146296"/>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5785419" y="305840"/>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31" name="TextBox 30"/>
          <p:cNvSpPr txBox="1"/>
          <p:nvPr/>
        </p:nvSpPr>
        <p:spPr>
          <a:xfrm>
            <a:off x="779323" y="823797"/>
            <a:ext cx="579121" cy="215444"/>
          </a:xfrm>
          <a:prstGeom prst="rect">
            <a:avLst/>
          </a:prstGeom>
          <a:noFill/>
        </p:spPr>
        <p:txBody>
          <a:bodyPr wrap="square" rtlCol="0">
            <a:spAutoFit/>
          </a:bodyPr>
          <a:lstStyle/>
          <a:p>
            <a:r>
              <a:rPr lang="en-US" sz="800" b="1" dirty="0" smtClean="0">
                <a:sym typeface="Wingdings"/>
              </a:rPr>
              <a:t>Nucleus</a:t>
            </a:r>
            <a:endParaRPr lang="en-US" sz="800" b="1" dirty="0"/>
          </a:p>
        </p:txBody>
      </p:sp>
      <p:sp>
        <p:nvSpPr>
          <p:cNvPr id="32" name="Up Arrow 31"/>
          <p:cNvSpPr/>
          <p:nvPr/>
        </p:nvSpPr>
        <p:spPr>
          <a:xfrm>
            <a:off x="809023" y="899989"/>
            <a:ext cx="53505" cy="80227"/>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676160" y="1504803"/>
            <a:ext cx="642316" cy="215444"/>
          </a:xfrm>
          <a:prstGeom prst="rect">
            <a:avLst/>
          </a:prstGeom>
          <a:noFill/>
        </p:spPr>
        <p:txBody>
          <a:bodyPr wrap="square" rtlCol="0">
            <a:spAutoFit/>
          </a:bodyPr>
          <a:lstStyle/>
          <a:p>
            <a:r>
              <a:rPr lang="en-US" sz="800" b="1" dirty="0" smtClean="0">
                <a:sym typeface="Wingdings"/>
              </a:rPr>
              <a:t>Cytoplasm</a:t>
            </a:r>
            <a:endParaRPr lang="en-US" sz="800" b="1" dirty="0"/>
          </a:p>
        </p:txBody>
      </p:sp>
      <p:sp>
        <p:nvSpPr>
          <p:cNvPr id="36" name="Up Arrow 35"/>
          <p:cNvSpPr/>
          <p:nvPr/>
        </p:nvSpPr>
        <p:spPr>
          <a:xfrm>
            <a:off x="707034" y="1579807"/>
            <a:ext cx="53505" cy="80227"/>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6273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IR_sig_group_density_byFractio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95565" y="164968"/>
            <a:ext cx="1207459" cy="1207459"/>
          </a:xfrm>
          <a:prstGeom prst="rect">
            <a:avLst/>
          </a:prstGeom>
        </p:spPr>
      </p:pic>
      <p:pic>
        <p:nvPicPr>
          <p:cNvPr id="6" name="Picture 5" descr="percent_introns_byIRRatio_greaterthan5perc_QC_introns.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3272" y="43979"/>
            <a:ext cx="2125517" cy="1328448"/>
          </a:xfrm>
          <a:prstGeom prst="rect">
            <a:avLst/>
          </a:prstGeom>
        </p:spPr>
      </p:pic>
      <p:pic>
        <p:nvPicPr>
          <p:cNvPr id="5" name="Picture 4" descr="proportion_junction_reads_downsampled.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600" y="290622"/>
            <a:ext cx="2161769" cy="1017303"/>
          </a:xfrm>
          <a:prstGeom prst="rect">
            <a:avLst/>
          </a:prstGeom>
        </p:spPr>
      </p:pic>
      <p:sp>
        <p:nvSpPr>
          <p:cNvPr id="3" name="TextBox 2"/>
          <p:cNvSpPr txBox="1"/>
          <p:nvPr/>
        </p:nvSpPr>
        <p:spPr>
          <a:xfrm>
            <a:off x="0" y="120524"/>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4" name="TextBox 3"/>
          <p:cNvSpPr txBox="1"/>
          <p:nvPr/>
        </p:nvSpPr>
        <p:spPr>
          <a:xfrm>
            <a:off x="2293369" y="120524"/>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9" name="TextBox 8"/>
          <p:cNvSpPr txBox="1"/>
          <p:nvPr/>
        </p:nvSpPr>
        <p:spPr>
          <a:xfrm>
            <a:off x="4607014" y="120524"/>
            <a:ext cx="692758" cy="369332"/>
          </a:xfrm>
          <a:prstGeom prst="rect">
            <a:avLst/>
          </a:prstGeom>
          <a:noFill/>
        </p:spPr>
        <p:txBody>
          <a:bodyPr wrap="square" rtlCol="0">
            <a:spAutoFit/>
          </a:bodyPr>
          <a:lstStyle/>
          <a:p>
            <a:r>
              <a:rPr lang="en-US" b="1" dirty="0"/>
              <a:t>C</a:t>
            </a:r>
            <a:r>
              <a:rPr lang="en-US" b="1" dirty="0" smtClean="0"/>
              <a:t>.</a:t>
            </a:r>
            <a:endParaRPr lang="en-US" b="1" dirty="0"/>
          </a:p>
        </p:txBody>
      </p:sp>
      <p:grpSp>
        <p:nvGrpSpPr>
          <p:cNvPr id="19" name="Group 18"/>
          <p:cNvGrpSpPr/>
          <p:nvPr/>
        </p:nvGrpSpPr>
        <p:grpSpPr>
          <a:xfrm>
            <a:off x="5968854" y="120524"/>
            <a:ext cx="2276395" cy="1187402"/>
            <a:chOff x="-116971" y="1353125"/>
            <a:chExt cx="2276395" cy="1187402"/>
          </a:xfrm>
        </p:grpSpPr>
        <p:pic>
          <p:nvPicPr>
            <p:cNvPr id="17" name="Picture 16" descr="RNA_localization_byIRratio.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433" y="1397569"/>
              <a:ext cx="1600141" cy="1142958"/>
            </a:xfrm>
            <a:prstGeom prst="rect">
              <a:avLst/>
            </a:prstGeom>
          </p:spPr>
        </p:pic>
        <p:sp>
          <p:nvSpPr>
            <p:cNvPr id="11" name="TextBox 10"/>
            <p:cNvSpPr txBox="1"/>
            <p:nvPr/>
          </p:nvSpPr>
          <p:spPr>
            <a:xfrm>
              <a:off x="-116971" y="1353125"/>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13" name="TextBox 12"/>
            <p:cNvSpPr txBox="1"/>
            <p:nvPr/>
          </p:nvSpPr>
          <p:spPr>
            <a:xfrm>
              <a:off x="1193941" y="1536884"/>
              <a:ext cx="835883" cy="261610"/>
            </a:xfrm>
            <a:prstGeom prst="rect">
              <a:avLst/>
            </a:prstGeom>
            <a:noFill/>
          </p:spPr>
          <p:txBody>
            <a:bodyPr wrap="square" rtlCol="0">
              <a:spAutoFit/>
            </a:bodyPr>
            <a:lstStyle/>
            <a:p>
              <a:r>
                <a:rPr lang="en-US" sz="1100" b="1" dirty="0" err="1" smtClean="0">
                  <a:sym typeface="Wingdings"/>
                </a:rPr>
                <a:t>Nuc</a:t>
              </a:r>
              <a:r>
                <a:rPr lang="en-US" sz="1100" b="1" dirty="0" smtClean="0">
                  <a:sym typeface="Wingdings"/>
                </a:rPr>
                <a:t>.</a:t>
              </a:r>
              <a:endParaRPr lang="en-US" sz="1100" b="1" dirty="0"/>
            </a:p>
          </p:txBody>
        </p:sp>
        <p:sp>
          <p:nvSpPr>
            <p:cNvPr id="14" name="TextBox 13"/>
            <p:cNvSpPr txBox="1"/>
            <p:nvPr/>
          </p:nvSpPr>
          <p:spPr>
            <a:xfrm>
              <a:off x="1193941" y="2164585"/>
              <a:ext cx="965483" cy="261610"/>
            </a:xfrm>
            <a:prstGeom prst="rect">
              <a:avLst/>
            </a:prstGeom>
            <a:noFill/>
          </p:spPr>
          <p:txBody>
            <a:bodyPr wrap="square" rtlCol="0">
              <a:spAutoFit/>
            </a:bodyPr>
            <a:lstStyle/>
            <a:p>
              <a:r>
                <a:rPr lang="en-US" sz="1100" b="1" dirty="0" err="1" smtClean="0">
                  <a:sym typeface="Wingdings"/>
                </a:rPr>
                <a:t>Cyt</a:t>
              </a:r>
              <a:r>
                <a:rPr lang="en-US" sz="1100" b="1" dirty="0" smtClean="0">
                  <a:sym typeface="Wingdings"/>
                </a:rPr>
                <a:t>.</a:t>
              </a:r>
              <a:endParaRPr lang="en-US" sz="1100" b="1" dirty="0"/>
            </a:p>
          </p:txBody>
        </p:sp>
        <p:sp>
          <p:nvSpPr>
            <p:cNvPr id="15" name="Up Arrow 14"/>
            <p:cNvSpPr/>
            <p:nvPr/>
          </p:nvSpPr>
          <p:spPr>
            <a:xfrm>
              <a:off x="1200424" y="1623657"/>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16" name="Up Arrow 15"/>
            <p:cNvSpPr/>
            <p:nvPr/>
          </p:nvSpPr>
          <p:spPr>
            <a:xfrm>
              <a:off x="1206898" y="2245065"/>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TextBox 1"/>
          <p:cNvSpPr txBox="1"/>
          <p:nvPr/>
        </p:nvSpPr>
        <p:spPr>
          <a:xfrm>
            <a:off x="2" y="3484043"/>
            <a:ext cx="7772398" cy="2492990"/>
          </a:xfrm>
          <a:prstGeom prst="rect">
            <a:avLst/>
          </a:prstGeom>
          <a:noFill/>
        </p:spPr>
        <p:txBody>
          <a:bodyPr wrap="square" rtlCol="0">
            <a:spAutoFit/>
          </a:bodyPr>
          <a:lstStyle/>
          <a:p>
            <a:r>
              <a:rPr lang="en-US" sz="1200" i="1" dirty="0"/>
              <a:t>Figure </a:t>
            </a:r>
            <a:r>
              <a:rPr lang="en-US" sz="1200" i="1" dirty="0" smtClean="0"/>
              <a:t>3: Intron retention patterns in prenatal </a:t>
            </a:r>
            <a:r>
              <a:rPr lang="en-US" sz="1200" i="1" dirty="0"/>
              <a:t>and adult human cortex </a:t>
            </a:r>
            <a:r>
              <a:rPr lang="en-US" sz="1200" i="1" dirty="0" smtClean="0"/>
              <a:t>associate with RNA distribution</a:t>
            </a:r>
            <a:r>
              <a:rPr lang="en-US" sz="1200" dirty="0" smtClean="0"/>
              <a:t>.</a:t>
            </a:r>
            <a:r>
              <a:rPr lang="en-US" sz="1200" i="1" dirty="0" smtClean="0"/>
              <a:t> </a:t>
            </a:r>
            <a:endParaRPr lang="en-US" sz="1200" i="1" dirty="0"/>
          </a:p>
          <a:p>
            <a:pPr marL="228600" indent="-228600">
              <a:buAutoNum type="alphaUcParenR"/>
            </a:pPr>
            <a:r>
              <a:rPr lang="en-US" sz="1200" dirty="0" smtClean="0"/>
              <a:t>Proportion of junction reads per sample by group. Prenatal cortex has a higher proportion of splice junctions than adult, and although </a:t>
            </a:r>
            <a:r>
              <a:rPr lang="en-US" sz="1200" dirty="0" err="1"/>
              <a:t>R</a:t>
            </a:r>
            <a:r>
              <a:rPr lang="en-US" sz="1200" dirty="0" err="1" smtClean="0"/>
              <a:t>ibozero</a:t>
            </a:r>
            <a:r>
              <a:rPr lang="en-US" sz="1200" dirty="0" smtClean="0"/>
              <a:t> samples have a lower proportion of junctions in nuclear samples, </a:t>
            </a:r>
            <a:r>
              <a:rPr lang="en-US" sz="1200" dirty="0" err="1" smtClean="0"/>
              <a:t>polyA</a:t>
            </a:r>
            <a:r>
              <a:rPr lang="en-US" sz="1200" dirty="0" smtClean="0"/>
              <a:t> samples show non-significantly different proportions between fractions. </a:t>
            </a:r>
          </a:p>
          <a:p>
            <a:pPr marL="228600" indent="-228600">
              <a:buAutoNum type="alphaUcParenR"/>
            </a:pPr>
            <a:r>
              <a:rPr lang="en-US" sz="1200" dirty="0" smtClean="0"/>
              <a:t>Percent of skipped </a:t>
            </a:r>
            <a:r>
              <a:rPr lang="en-US" sz="1200" dirty="0"/>
              <a:t>exons (SE), skipping of two exons (S2E), intron retention (IR), mutually exclusive exons (MXE), proximal and distal alternative 5’ splice site use (A5SS.P and A5SS.D), proximal and distal alternative 3’ splice site use (A3SS.P and A3SS.D), alternative first exon use (AFE) and alternative last exon use (ALE</a:t>
            </a:r>
            <a:r>
              <a:rPr lang="en-US" sz="1200" dirty="0" smtClean="0"/>
              <a:t>)</a:t>
            </a:r>
          </a:p>
          <a:p>
            <a:pPr marL="228600" indent="-228600">
              <a:buAutoNum type="alphaUcParenR"/>
            </a:pPr>
            <a:r>
              <a:rPr lang="en-US" sz="1200" dirty="0" smtClean="0"/>
              <a:t>F</a:t>
            </a:r>
          </a:p>
          <a:p>
            <a:pPr marL="228600" indent="-228600">
              <a:buAutoNum type="alphaUcParenR"/>
            </a:pPr>
            <a:r>
              <a:rPr lang="en-US" sz="1200" dirty="0" smtClean="0"/>
              <a:t>F</a:t>
            </a:r>
          </a:p>
          <a:p>
            <a:pPr marL="228600" indent="-228600">
              <a:buAutoNum type="alphaUcParenR"/>
            </a:pPr>
            <a:r>
              <a:rPr lang="en-US" sz="1200" dirty="0" smtClean="0"/>
              <a:t>F</a:t>
            </a:r>
          </a:p>
          <a:p>
            <a:pPr marL="228600" indent="-228600">
              <a:buAutoNum type="alphaUcParenR"/>
            </a:pPr>
            <a:r>
              <a:rPr lang="en-US" sz="1200" dirty="0" err="1"/>
              <a:t>dIRs</a:t>
            </a:r>
            <a:r>
              <a:rPr lang="en-US" sz="1200" dirty="0"/>
              <a:t> by fraction in adult were depleted in genes greater expressed in prenatal than adult (OR&lt;0.30, FDR&lt;0.005</a:t>
            </a:r>
            <a:r>
              <a:rPr lang="en-US" sz="1200" dirty="0" smtClean="0"/>
              <a:t>), </a:t>
            </a:r>
            <a:r>
              <a:rPr lang="en-US" sz="1200" dirty="0"/>
              <a:t>while </a:t>
            </a:r>
            <a:r>
              <a:rPr lang="en-US" sz="1200" dirty="0" err="1"/>
              <a:t>dIRs</a:t>
            </a:r>
            <a:r>
              <a:rPr lang="en-US" sz="1200" dirty="0"/>
              <a:t> by age in nuclear RNA were enriched in genes greater expressed in nucleus than cytoplasm (OR&lt;8.98, FDR&lt;9.8e-</a:t>
            </a:r>
            <a:r>
              <a:rPr lang="en-US" sz="1200" dirty="0" smtClean="0"/>
              <a:t>4) and   </a:t>
            </a:r>
            <a:endParaRPr lang="en-US" sz="1200" dirty="0"/>
          </a:p>
        </p:txBody>
      </p:sp>
      <p:pic>
        <p:nvPicPr>
          <p:cNvPr id="7" name="Picture 6" descr="dIR_sig_byFrac_byAge.pdf"/>
          <p:cNvPicPr>
            <a:picLocks noChangeAspect="1"/>
          </p:cNvPicPr>
          <p:nvPr/>
        </p:nvPicPr>
        <p:blipFill rotWithShape="1">
          <a:blip r:embed="rId6">
            <a:extLst>
              <a:ext uri="{28A0092B-C50C-407E-A947-70E740481C1C}">
                <a14:useLocalDpi xmlns:a14="http://schemas.microsoft.com/office/drawing/2010/main" val="0"/>
              </a:ext>
            </a:extLst>
          </a:blip>
          <a:srcRect l="31559" t="14388" b="13404"/>
          <a:stretch/>
        </p:blipFill>
        <p:spPr>
          <a:xfrm rot="5400000">
            <a:off x="433187" y="1165303"/>
            <a:ext cx="1579097" cy="2156042"/>
          </a:xfrm>
          <a:prstGeom prst="rect">
            <a:avLst/>
          </a:prstGeom>
        </p:spPr>
      </p:pic>
      <p:sp>
        <p:nvSpPr>
          <p:cNvPr id="18" name="TextBox 17"/>
          <p:cNvSpPr txBox="1"/>
          <p:nvPr/>
        </p:nvSpPr>
        <p:spPr>
          <a:xfrm>
            <a:off x="2" y="1315200"/>
            <a:ext cx="692758" cy="369332"/>
          </a:xfrm>
          <a:prstGeom prst="rect">
            <a:avLst/>
          </a:prstGeom>
          <a:noFill/>
        </p:spPr>
        <p:txBody>
          <a:bodyPr wrap="square" rtlCol="0">
            <a:spAutoFit/>
          </a:bodyPr>
          <a:lstStyle/>
          <a:p>
            <a:r>
              <a:rPr lang="en-US" b="1" dirty="0"/>
              <a:t>E</a:t>
            </a:r>
            <a:r>
              <a:rPr lang="en-US" b="1" dirty="0" smtClean="0"/>
              <a:t>.</a:t>
            </a:r>
            <a:endParaRPr lang="en-US" b="1" dirty="0"/>
          </a:p>
        </p:txBody>
      </p:sp>
      <p:grpSp>
        <p:nvGrpSpPr>
          <p:cNvPr id="34" name="Group 33"/>
          <p:cNvGrpSpPr/>
          <p:nvPr/>
        </p:nvGrpSpPr>
        <p:grpSpPr>
          <a:xfrm>
            <a:off x="2307065" y="1453776"/>
            <a:ext cx="2548308" cy="1579099"/>
            <a:chOff x="2307065" y="1453776"/>
            <a:chExt cx="2548308" cy="1579099"/>
          </a:xfrm>
        </p:grpSpPr>
        <p:grpSp>
          <p:nvGrpSpPr>
            <p:cNvPr id="32" name="Group 31"/>
            <p:cNvGrpSpPr/>
            <p:nvPr/>
          </p:nvGrpSpPr>
          <p:grpSpPr>
            <a:xfrm>
              <a:off x="2307065" y="1453776"/>
              <a:ext cx="2548308" cy="1579099"/>
              <a:chOff x="2438050" y="1453776"/>
              <a:chExt cx="2548308" cy="1579099"/>
            </a:xfrm>
          </p:grpSpPr>
          <p:pic>
            <p:nvPicPr>
              <p:cNvPr id="10" name="Picture 9" descr="IRgenes_byAge_forPaper.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38050" y="1453776"/>
                <a:ext cx="2210739" cy="1579099"/>
              </a:xfrm>
              <a:prstGeom prst="rect">
                <a:avLst/>
              </a:prstGeom>
            </p:spPr>
          </p:pic>
          <p:sp>
            <p:nvSpPr>
              <p:cNvPr id="27" name="TextBox 26"/>
              <p:cNvSpPr txBox="1"/>
              <p:nvPr/>
            </p:nvSpPr>
            <p:spPr>
              <a:xfrm>
                <a:off x="4020875" y="1755448"/>
                <a:ext cx="835883" cy="261610"/>
              </a:xfrm>
              <a:prstGeom prst="rect">
                <a:avLst/>
              </a:prstGeom>
              <a:noFill/>
            </p:spPr>
            <p:txBody>
              <a:bodyPr wrap="square" rtlCol="0">
                <a:spAutoFit/>
              </a:bodyPr>
              <a:lstStyle/>
              <a:p>
                <a:r>
                  <a:rPr lang="en-US" sz="1100" b="1" dirty="0" err="1" smtClean="0">
                    <a:sym typeface="Wingdings"/>
                  </a:rPr>
                  <a:t>Pren</a:t>
                </a:r>
                <a:r>
                  <a:rPr lang="en-US" sz="1100" b="1" dirty="0" smtClean="0">
                    <a:sym typeface="Wingdings"/>
                  </a:rPr>
                  <a:t>.</a:t>
                </a:r>
                <a:endParaRPr lang="en-US" sz="1100" b="1" dirty="0"/>
              </a:p>
            </p:txBody>
          </p:sp>
          <p:sp>
            <p:nvSpPr>
              <p:cNvPr id="28" name="TextBox 27"/>
              <p:cNvSpPr txBox="1"/>
              <p:nvPr/>
            </p:nvSpPr>
            <p:spPr>
              <a:xfrm>
                <a:off x="4020875" y="2593978"/>
                <a:ext cx="965483" cy="261610"/>
              </a:xfrm>
              <a:prstGeom prst="rect">
                <a:avLst/>
              </a:prstGeom>
              <a:noFill/>
            </p:spPr>
            <p:txBody>
              <a:bodyPr wrap="square" rtlCol="0">
                <a:spAutoFit/>
              </a:bodyPr>
              <a:lstStyle/>
              <a:p>
                <a:r>
                  <a:rPr lang="en-US" sz="1100" b="1" dirty="0" smtClean="0">
                    <a:sym typeface="Wingdings"/>
                  </a:rPr>
                  <a:t>Adult.</a:t>
                </a:r>
                <a:endParaRPr lang="en-US" sz="1100" b="1" dirty="0"/>
              </a:p>
            </p:txBody>
          </p:sp>
          <p:sp>
            <p:nvSpPr>
              <p:cNvPr id="29" name="Up Arrow 28"/>
              <p:cNvSpPr/>
              <p:nvPr/>
            </p:nvSpPr>
            <p:spPr>
              <a:xfrm>
                <a:off x="4027358" y="1842221"/>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30" name="Up Arrow 29"/>
              <p:cNvSpPr/>
              <p:nvPr/>
            </p:nvSpPr>
            <p:spPr>
              <a:xfrm>
                <a:off x="4033832" y="2674458"/>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3" name="Rectangle 32"/>
            <p:cNvSpPr/>
            <p:nvPr/>
          </p:nvSpPr>
          <p:spPr>
            <a:xfrm>
              <a:off x="4020747" y="2226815"/>
              <a:ext cx="586267" cy="24489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1" name="Group 30"/>
          <p:cNvGrpSpPr/>
          <p:nvPr/>
        </p:nvGrpSpPr>
        <p:grpSpPr>
          <a:xfrm>
            <a:off x="4301681" y="1453776"/>
            <a:ext cx="3812660" cy="1579098"/>
            <a:chOff x="4295986" y="1453776"/>
            <a:chExt cx="3812660" cy="1579098"/>
          </a:xfrm>
        </p:grpSpPr>
        <p:pic>
          <p:nvPicPr>
            <p:cNvPr id="26" name="Picture 25" descr="IRgenes_byFrac_forPaper.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95986" y="1453776"/>
              <a:ext cx="3474016" cy="1579098"/>
            </a:xfrm>
            <a:prstGeom prst="rect">
              <a:avLst/>
            </a:prstGeom>
          </p:spPr>
        </p:pic>
        <p:sp>
          <p:nvSpPr>
            <p:cNvPr id="22" name="TextBox 21"/>
            <p:cNvSpPr txBox="1"/>
            <p:nvPr/>
          </p:nvSpPr>
          <p:spPr>
            <a:xfrm>
              <a:off x="7143163" y="1733853"/>
              <a:ext cx="835883" cy="261610"/>
            </a:xfrm>
            <a:prstGeom prst="rect">
              <a:avLst/>
            </a:prstGeom>
            <a:noFill/>
          </p:spPr>
          <p:txBody>
            <a:bodyPr wrap="square" rtlCol="0">
              <a:spAutoFit/>
            </a:bodyPr>
            <a:lstStyle/>
            <a:p>
              <a:r>
                <a:rPr lang="en-US" sz="1100" b="1" dirty="0" err="1" smtClean="0">
                  <a:sym typeface="Wingdings"/>
                </a:rPr>
                <a:t>Nuc</a:t>
              </a:r>
              <a:r>
                <a:rPr lang="en-US" sz="1100" b="1" dirty="0" smtClean="0">
                  <a:sym typeface="Wingdings"/>
                </a:rPr>
                <a:t>.</a:t>
              </a:r>
              <a:endParaRPr lang="en-US" sz="1100" b="1" dirty="0"/>
            </a:p>
          </p:txBody>
        </p:sp>
        <p:sp>
          <p:nvSpPr>
            <p:cNvPr id="23" name="TextBox 22"/>
            <p:cNvSpPr txBox="1"/>
            <p:nvPr/>
          </p:nvSpPr>
          <p:spPr>
            <a:xfrm>
              <a:off x="7143163" y="2572383"/>
              <a:ext cx="965483" cy="261610"/>
            </a:xfrm>
            <a:prstGeom prst="rect">
              <a:avLst/>
            </a:prstGeom>
            <a:noFill/>
          </p:spPr>
          <p:txBody>
            <a:bodyPr wrap="square" rtlCol="0">
              <a:spAutoFit/>
            </a:bodyPr>
            <a:lstStyle/>
            <a:p>
              <a:r>
                <a:rPr lang="en-US" sz="1100" b="1" dirty="0" err="1" smtClean="0">
                  <a:sym typeface="Wingdings"/>
                </a:rPr>
                <a:t>Cyt</a:t>
              </a:r>
              <a:r>
                <a:rPr lang="en-US" sz="1100" b="1" dirty="0" smtClean="0">
                  <a:sym typeface="Wingdings"/>
                </a:rPr>
                <a:t>.</a:t>
              </a:r>
              <a:endParaRPr lang="en-US" sz="1100" b="1" dirty="0"/>
            </a:p>
          </p:txBody>
        </p:sp>
        <p:sp>
          <p:nvSpPr>
            <p:cNvPr id="24" name="Up Arrow 23"/>
            <p:cNvSpPr/>
            <p:nvPr/>
          </p:nvSpPr>
          <p:spPr>
            <a:xfrm>
              <a:off x="7149646" y="1820626"/>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25" name="Up Arrow 24"/>
            <p:cNvSpPr/>
            <p:nvPr/>
          </p:nvSpPr>
          <p:spPr>
            <a:xfrm>
              <a:off x="7156120" y="2652863"/>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1" name="TextBox 20"/>
          <p:cNvSpPr txBox="1"/>
          <p:nvPr/>
        </p:nvSpPr>
        <p:spPr>
          <a:xfrm>
            <a:off x="2293369" y="1315200"/>
            <a:ext cx="692758" cy="369332"/>
          </a:xfrm>
          <a:prstGeom prst="rect">
            <a:avLst/>
          </a:prstGeom>
          <a:noFill/>
        </p:spPr>
        <p:txBody>
          <a:bodyPr wrap="square" rtlCol="0">
            <a:spAutoFit/>
          </a:bodyPr>
          <a:lstStyle/>
          <a:p>
            <a:r>
              <a:rPr lang="en-US" b="1" dirty="0"/>
              <a:t>F</a:t>
            </a:r>
            <a:r>
              <a:rPr lang="en-US" b="1" dirty="0" smtClean="0"/>
              <a:t>.</a:t>
            </a:r>
            <a:endParaRPr lang="en-US" b="1" dirty="0"/>
          </a:p>
        </p:txBody>
      </p:sp>
    </p:spTree>
    <p:extLst>
      <p:ext uri="{BB962C8B-B14F-4D97-AF65-F5344CB8AC3E}">
        <p14:creationId xmlns:p14="http://schemas.microsoft.com/office/powerpoint/2010/main" val="1365251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Unique_RNA_Editing_Sites_byGroup.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133328"/>
            <a:ext cx="2419156" cy="1209578"/>
          </a:xfrm>
          <a:prstGeom prst="rect">
            <a:avLst/>
          </a:prstGeom>
        </p:spPr>
      </p:pic>
      <p:sp>
        <p:nvSpPr>
          <p:cNvPr id="2" name="TextBox 1"/>
          <p:cNvSpPr txBox="1"/>
          <p:nvPr/>
        </p:nvSpPr>
        <p:spPr>
          <a:xfrm>
            <a:off x="2" y="27490"/>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3" name="TextBox 2"/>
          <p:cNvSpPr txBox="1"/>
          <p:nvPr/>
        </p:nvSpPr>
        <p:spPr>
          <a:xfrm>
            <a:off x="2" y="2591775"/>
            <a:ext cx="7772398" cy="461665"/>
          </a:xfrm>
          <a:prstGeom prst="rect">
            <a:avLst/>
          </a:prstGeom>
          <a:noFill/>
        </p:spPr>
        <p:txBody>
          <a:bodyPr wrap="square" rtlCol="0">
            <a:spAutoFit/>
          </a:bodyPr>
          <a:lstStyle/>
          <a:p>
            <a:r>
              <a:rPr lang="en-US" sz="1200" i="1" dirty="0"/>
              <a:t>Figure 4</a:t>
            </a:r>
            <a:r>
              <a:rPr lang="en-US" sz="1200" i="1" dirty="0" smtClean="0"/>
              <a:t>:  </a:t>
            </a:r>
          </a:p>
          <a:p>
            <a:pPr marL="228600" indent="-228600">
              <a:buAutoNum type="alphaUcParenR"/>
            </a:pPr>
            <a:r>
              <a:rPr lang="en-US" sz="1200" dirty="0" err="1" smtClean="0"/>
              <a:t>abcd</a:t>
            </a:r>
            <a:endParaRPr lang="en-US" sz="1200" dirty="0" smtClean="0"/>
          </a:p>
        </p:txBody>
      </p:sp>
      <p:pic>
        <p:nvPicPr>
          <p:cNvPr id="5" name="Picture 4" descr="editing_site_overlap.pdf"/>
          <p:cNvPicPr>
            <a:picLocks noChangeAspect="1"/>
          </p:cNvPicPr>
          <p:nvPr/>
        </p:nvPicPr>
        <p:blipFill rotWithShape="1">
          <a:blip r:embed="rId4">
            <a:extLst>
              <a:ext uri="{28A0092B-C50C-407E-A947-70E740481C1C}">
                <a14:useLocalDpi xmlns:a14="http://schemas.microsoft.com/office/drawing/2010/main" val="0"/>
              </a:ext>
            </a:extLst>
          </a:blip>
          <a:srcRect l="29452" t="15290" b="15422"/>
          <a:stretch/>
        </p:blipFill>
        <p:spPr>
          <a:xfrm rot="5400000">
            <a:off x="2964174" y="-125042"/>
            <a:ext cx="1237197" cy="1572499"/>
          </a:xfrm>
          <a:prstGeom prst="rect">
            <a:avLst/>
          </a:prstGeom>
        </p:spPr>
      </p:pic>
      <p:sp>
        <p:nvSpPr>
          <p:cNvPr id="6" name="TextBox 5"/>
          <p:cNvSpPr txBox="1"/>
          <p:nvPr/>
        </p:nvSpPr>
        <p:spPr>
          <a:xfrm>
            <a:off x="2419158" y="32402"/>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8" name="TextBox 7"/>
          <p:cNvSpPr txBox="1"/>
          <p:nvPr/>
        </p:nvSpPr>
        <p:spPr>
          <a:xfrm>
            <a:off x="0" y="1474572"/>
            <a:ext cx="692758" cy="369332"/>
          </a:xfrm>
          <a:prstGeom prst="rect">
            <a:avLst/>
          </a:prstGeom>
          <a:noFill/>
        </p:spPr>
        <p:txBody>
          <a:bodyPr wrap="square" rtlCol="0">
            <a:spAutoFit/>
          </a:bodyPr>
          <a:lstStyle/>
          <a:p>
            <a:r>
              <a:rPr lang="en-US" b="1" dirty="0" smtClean="0"/>
              <a:t>C.</a:t>
            </a:r>
            <a:endParaRPr lang="en-US" b="1" dirty="0"/>
          </a:p>
        </p:txBody>
      </p:sp>
      <p:graphicFrame>
        <p:nvGraphicFramePr>
          <p:cNvPr id="9" name="Object 8"/>
          <p:cNvGraphicFramePr>
            <a:graphicFrameLocks noChangeAspect="1"/>
          </p:cNvGraphicFramePr>
          <p:nvPr>
            <p:extLst>
              <p:ext uri="{D42A27DB-BD31-4B8C-83A1-F6EECF244321}">
                <p14:modId xmlns:p14="http://schemas.microsoft.com/office/powerpoint/2010/main" val="1712335850"/>
              </p:ext>
            </p:extLst>
          </p:nvPr>
        </p:nvGraphicFramePr>
        <p:xfrm>
          <a:off x="340695" y="1588528"/>
          <a:ext cx="4028327" cy="628460"/>
        </p:xfrm>
        <a:graphic>
          <a:graphicData uri="http://schemas.openxmlformats.org/presentationml/2006/ole">
            <mc:AlternateContent xmlns:mc="http://schemas.openxmlformats.org/markup-compatibility/2006">
              <mc:Choice xmlns:v="urn:schemas-microsoft-com:vml" Requires="v">
                <p:oleObj spid="_x0000_s1034" name="Worksheet" r:id="rId5" imgW="4965700" imgH="774700" progId="Excel.Sheet.12">
                  <p:embed/>
                </p:oleObj>
              </mc:Choice>
              <mc:Fallback>
                <p:oleObj name="Worksheet" r:id="rId5" imgW="4965700" imgH="774700" progId="Excel.Sheet.12">
                  <p:embed/>
                  <p:pic>
                    <p:nvPicPr>
                      <p:cNvPr id="0" name=""/>
                      <p:cNvPicPr/>
                      <p:nvPr/>
                    </p:nvPicPr>
                    <p:blipFill>
                      <a:blip r:embed="rId6"/>
                      <a:stretch>
                        <a:fillRect/>
                      </a:stretch>
                    </p:blipFill>
                    <p:spPr>
                      <a:xfrm>
                        <a:off x="340695" y="1588528"/>
                        <a:ext cx="4028327" cy="628460"/>
                      </a:xfrm>
                      <a:prstGeom prst="rect">
                        <a:avLst/>
                      </a:prstGeom>
                    </p:spPr>
                  </p:pic>
                </p:oleObj>
              </mc:Fallback>
            </mc:AlternateContent>
          </a:graphicData>
        </a:graphic>
      </p:graphicFrame>
      <p:pic>
        <p:nvPicPr>
          <p:cNvPr id="11" name="Picture 10" descr="fig4D_E_F.LFC.between.unique.editing.sites.shared.by.all.in.group.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53132" y="133329"/>
            <a:ext cx="2116760" cy="1209578"/>
          </a:xfrm>
          <a:prstGeom prst="rect">
            <a:avLst/>
          </a:prstGeom>
        </p:spPr>
      </p:pic>
      <p:pic>
        <p:nvPicPr>
          <p:cNvPr id="12" name="Picture 11" descr="fig4D_E_F.LFC.between.unique.editing.sites.shared.by.all.in.group.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53132" y="1474572"/>
            <a:ext cx="1905670" cy="1088955"/>
          </a:xfrm>
          <a:prstGeom prst="rect">
            <a:avLst/>
          </a:prstGeom>
        </p:spPr>
      </p:pic>
      <p:pic>
        <p:nvPicPr>
          <p:cNvPr id="13" name="Picture 12" descr="fig4D_E_F.LFC.between.unique.editing.sites.shared.by.all.in.group.pdf"/>
          <p:cNvPicPr>
            <a:picLocks noChangeAspect="1"/>
          </p:cNvPicPr>
          <p:nvPr/>
        </p:nvPicPr>
        <p:blipFill rotWithShape="1">
          <a:blip r:embed="rId9">
            <a:extLst>
              <a:ext uri="{28A0092B-C50C-407E-A947-70E740481C1C}">
                <a14:useLocalDpi xmlns:a14="http://schemas.microsoft.com/office/drawing/2010/main" val="0"/>
              </a:ext>
            </a:extLst>
          </a:blip>
          <a:srcRect l="4821"/>
          <a:stretch/>
        </p:blipFill>
        <p:spPr>
          <a:xfrm>
            <a:off x="5958606" y="1474572"/>
            <a:ext cx="1813794" cy="1088955"/>
          </a:xfrm>
          <a:prstGeom prst="rect">
            <a:avLst/>
          </a:prstGeom>
        </p:spPr>
      </p:pic>
      <p:sp>
        <p:nvSpPr>
          <p:cNvPr id="14" name="TextBox 13"/>
          <p:cNvSpPr txBox="1"/>
          <p:nvPr/>
        </p:nvSpPr>
        <p:spPr>
          <a:xfrm>
            <a:off x="4369021" y="11538"/>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15" name="TextBox 14"/>
          <p:cNvSpPr txBox="1"/>
          <p:nvPr/>
        </p:nvSpPr>
        <p:spPr>
          <a:xfrm>
            <a:off x="4369021" y="1279806"/>
            <a:ext cx="530489" cy="369332"/>
          </a:xfrm>
          <a:prstGeom prst="rect">
            <a:avLst/>
          </a:prstGeom>
          <a:noFill/>
        </p:spPr>
        <p:txBody>
          <a:bodyPr wrap="square" rtlCol="0">
            <a:spAutoFit/>
          </a:bodyPr>
          <a:lstStyle/>
          <a:p>
            <a:r>
              <a:rPr lang="en-US" b="1" dirty="0"/>
              <a:t>E</a:t>
            </a:r>
            <a:r>
              <a:rPr lang="en-US" b="1" dirty="0" smtClean="0"/>
              <a:t>.</a:t>
            </a:r>
            <a:endParaRPr lang="en-US" b="1" dirty="0"/>
          </a:p>
        </p:txBody>
      </p:sp>
    </p:spTree>
    <p:extLst>
      <p:ext uri="{BB962C8B-B14F-4D97-AF65-F5344CB8AC3E}">
        <p14:creationId xmlns:p14="http://schemas.microsoft.com/office/powerpoint/2010/main" val="572994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6541346"/>
            <a:ext cx="7772400" cy="1015663"/>
          </a:xfrm>
          <a:prstGeom prst="rect">
            <a:avLst/>
          </a:prstGeom>
          <a:noFill/>
        </p:spPr>
        <p:txBody>
          <a:bodyPr wrap="square" rtlCol="0">
            <a:spAutoFit/>
          </a:bodyPr>
          <a:lstStyle/>
          <a:p>
            <a:r>
              <a:rPr lang="en-US" sz="1200" i="1" dirty="0" smtClean="0"/>
              <a:t>Supplementary Figure 1: Experimental Design</a:t>
            </a:r>
          </a:p>
          <a:p>
            <a:r>
              <a:rPr lang="en-US" sz="1200" dirty="0" smtClean="0"/>
              <a:t>We </a:t>
            </a:r>
            <a:r>
              <a:rPr lang="en-US" sz="1200" dirty="0"/>
              <a:t>characterized the nuclear and cytoplasmic </a:t>
            </a:r>
            <a:r>
              <a:rPr lang="en-US" sz="1200" dirty="0" err="1"/>
              <a:t>transcriptome</a:t>
            </a:r>
            <a:r>
              <a:rPr lang="en-US" sz="1200" dirty="0"/>
              <a:t> in human prenatal postmortem </a:t>
            </a:r>
            <a:r>
              <a:rPr lang="en-US" sz="1200" dirty="0" smtClean="0"/>
              <a:t>prefrontal cortex (PFC) and adult postmortem dorsolateral prefrontal </a:t>
            </a:r>
            <a:r>
              <a:rPr lang="en-US" sz="1200" dirty="0"/>
              <a:t>cortex </a:t>
            </a:r>
            <a:r>
              <a:rPr lang="en-US" sz="1200" dirty="0" smtClean="0"/>
              <a:t>(DLPFC) using </a:t>
            </a:r>
            <a:r>
              <a:rPr lang="en-US" sz="1200" dirty="0"/>
              <a:t>two RNA sequencing library preparation </a:t>
            </a:r>
            <a:r>
              <a:rPr lang="en-US" sz="1200" dirty="0" smtClean="0"/>
              <a:t>methods. </a:t>
            </a:r>
            <a:r>
              <a:rPr lang="en-US" sz="1200" dirty="0"/>
              <a:t>“</a:t>
            </a:r>
            <a:r>
              <a:rPr lang="en-US" sz="1200" dirty="0" err="1"/>
              <a:t>PolyA</a:t>
            </a:r>
            <a:r>
              <a:rPr lang="en-US" sz="1200" dirty="0"/>
              <a:t>” library preparation selects </a:t>
            </a:r>
            <a:r>
              <a:rPr lang="en-US" sz="1200" dirty="0" err="1"/>
              <a:t>polyadenylated</a:t>
            </a:r>
            <a:r>
              <a:rPr lang="en-US" sz="1200" dirty="0"/>
              <a:t> transcripts via a pull-down step, while “</a:t>
            </a:r>
            <a:r>
              <a:rPr lang="en-US" sz="1200" dirty="0" err="1"/>
              <a:t>Ribozero</a:t>
            </a:r>
            <a:r>
              <a:rPr lang="en-US" sz="1200" dirty="0"/>
              <a:t>” library preparation relies on a </a:t>
            </a:r>
            <a:r>
              <a:rPr lang="en-US" sz="1200" dirty="0" err="1"/>
              <a:t>rRNA</a:t>
            </a:r>
            <a:r>
              <a:rPr lang="en-US" sz="1200" dirty="0"/>
              <a:t> depletion step</a:t>
            </a:r>
            <a:r>
              <a:rPr lang="en-US" sz="1200" dirty="0" smtClean="0"/>
              <a:t>.</a:t>
            </a:r>
            <a:r>
              <a:rPr lang="en-US" sz="1200" dirty="0" smtClean="0">
                <a:effectLst/>
              </a:rPr>
              <a:t> </a:t>
            </a:r>
            <a:endParaRPr lang="en-US" sz="1200" dirty="0"/>
          </a:p>
        </p:txBody>
      </p:sp>
      <p:grpSp>
        <p:nvGrpSpPr>
          <p:cNvPr id="5" name="Group 4"/>
          <p:cNvGrpSpPr/>
          <p:nvPr/>
        </p:nvGrpSpPr>
        <p:grpSpPr>
          <a:xfrm>
            <a:off x="120461" y="1189614"/>
            <a:ext cx="7468637" cy="5351732"/>
            <a:chOff x="310874" y="64775"/>
            <a:chExt cx="8275830" cy="6792653"/>
          </a:xfrm>
        </p:grpSpPr>
        <p:pic>
          <p:nvPicPr>
            <p:cNvPr id="7" name="Picture 6" descr="laobc-Silhouette-of-a-brain-2400px.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079" y="4298275"/>
              <a:ext cx="1247533" cy="1728683"/>
            </a:xfrm>
            <a:prstGeom prst="rect">
              <a:avLst/>
            </a:prstGeom>
          </p:spPr>
        </p:pic>
        <p:pic>
          <p:nvPicPr>
            <p:cNvPr id="8" name="Picture 7" descr="human-embryo-2400p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874" y="895245"/>
              <a:ext cx="2002336" cy="1728683"/>
            </a:xfrm>
            <a:prstGeom prst="rect">
              <a:avLst/>
            </a:prstGeom>
          </p:spPr>
        </p:pic>
        <p:sp>
          <p:nvSpPr>
            <p:cNvPr id="9" name="Rounded Rectangle 8"/>
            <p:cNvSpPr/>
            <p:nvPr/>
          </p:nvSpPr>
          <p:spPr>
            <a:xfrm>
              <a:off x="2390514" y="1275353"/>
              <a:ext cx="1833218" cy="971826"/>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0" name="Rounded Rectangle 9"/>
            <p:cNvSpPr/>
            <p:nvPr/>
          </p:nvSpPr>
          <p:spPr>
            <a:xfrm>
              <a:off x="2390514" y="4676704"/>
              <a:ext cx="1833218" cy="971826"/>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1" name="Rounded Rectangle 10"/>
            <p:cNvSpPr/>
            <p:nvPr/>
          </p:nvSpPr>
          <p:spPr>
            <a:xfrm>
              <a:off x="6745264" y="64775"/>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2" name="Rounded Rectangle 11"/>
            <p:cNvSpPr/>
            <p:nvPr/>
          </p:nvSpPr>
          <p:spPr>
            <a:xfrm>
              <a:off x="6742350" y="895245"/>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3" name="Rounded Rectangle 12"/>
            <p:cNvSpPr/>
            <p:nvPr/>
          </p:nvSpPr>
          <p:spPr>
            <a:xfrm>
              <a:off x="4574914" y="529705"/>
              <a:ext cx="1833218" cy="73107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4" name="Rounded Rectangle 13"/>
            <p:cNvSpPr/>
            <p:nvPr/>
          </p:nvSpPr>
          <p:spPr>
            <a:xfrm>
              <a:off x="4574914" y="2260598"/>
              <a:ext cx="1833218" cy="726660"/>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5" name="Rounded Rectangle 14"/>
            <p:cNvSpPr/>
            <p:nvPr/>
          </p:nvSpPr>
          <p:spPr>
            <a:xfrm>
              <a:off x="6748178" y="1842985"/>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6" name="Rounded Rectangle 15"/>
            <p:cNvSpPr/>
            <p:nvPr/>
          </p:nvSpPr>
          <p:spPr>
            <a:xfrm>
              <a:off x="6745264" y="2673455"/>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7" name="TextBox 16"/>
            <p:cNvSpPr txBox="1"/>
            <p:nvPr/>
          </p:nvSpPr>
          <p:spPr>
            <a:xfrm>
              <a:off x="2390514" y="4719210"/>
              <a:ext cx="1833218" cy="820352"/>
            </a:xfrm>
            <a:prstGeom prst="rect">
              <a:avLst/>
            </a:prstGeom>
            <a:noFill/>
          </p:spPr>
          <p:txBody>
            <a:bodyPr wrap="square" rtlCol="0">
              <a:spAutoFit/>
            </a:bodyPr>
            <a:lstStyle/>
            <a:p>
              <a:pPr algn="ctr"/>
              <a:r>
                <a:rPr lang="en-US" dirty="0" smtClean="0">
                  <a:solidFill>
                    <a:schemeClr val="bg1"/>
                  </a:solidFill>
                </a:rPr>
                <a:t>3 Adult Brains (DLPFC)</a:t>
              </a:r>
              <a:endParaRPr lang="en-US" dirty="0">
                <a:solidFill>
                  <a:schemeClr val="bg1"/>
                </a:solidFill>
              </a:endParaRPr>
            </a:p>
          </p:txBody>
        </p:sp>
        <p:sp>
          <p:nvSpPr>
            <p:cNvPr id="18" name="TextBox 17"/>
            <p:cNvSpPr txBox="1"/>
            <p:nvPr/>
          </p:nvSpPr>
          <p:spPr>
            <a:xfrm>
              <a:off x="2390514" y="1388533"/>
              <a:ext cx="1833218" cy="820352"/>
            </a:xfrm>
            <a:prstGeom prst="rect">
              <a:avLst/>
            </a:prstGeom>
            <a:noFill/>
          </p:spPr>
          <p:txBody>
            <a:bodyPr wrap="square" rtlCol="0">
              <a:spAutoFit/>
            </a:bodyPr>
            <a:lstStyle/>
            <a:p>
              <a:pPr algn="ctr"/>
              <a:r>
                <a:rPr lang="en-US" dirty="0" smtClean="0">
                  <a:solidFill>
                    <a:schemeClr val="bg1"/>
                  </a:solidFill>
                </a:rPr>
                <a:t>3 Fetal Brains (PFC)</a:t>
              </a:r>
              <a:endParaRPr lang="en-US" dirty="0">
                <a:solidFill>
                  <a:schemeClr val="bg1"/>
                </a:solidFill>
              </a:endParaRPr>
            </a:p>
          </p:txBody>
        </p:sp>
        <p:sp>
          <p:nvSpPr>
            <p:cNvPr id="19" name="Rounded Rectangle 18"/>
            <p:cNvSpPr/>
            <p:nvPr/>
          </p:nvSpPr>
          <p:spPr>
            <a:xfrm>
              <a:off x="6739436" y="3519879"/>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0" name="Rounded Rectangle 19"/>
            <p:cNvSpPr/>
            <p:nvPr/>
          </p:nvSpPr>
          <p:spPr>
            <a:xfrm>
              <a:off x="6736522" y="4350349"/>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1" name="Rounded Rectangle 20"/>
            <p:cNvSpPr/>
            <p:nvPr/>
          </p:nvSpPr>
          <p:spPr>
            <a:xfrm>
              <a:off x="4569086" y="3984809"/>
              <a:ext cx="1833218" cy="73107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2" name="Rounded Rectangle 21"/>
            <p:cNvSpPr/>
            <p:nvPr/>
          </p:nvSpPr>
          <p:spPr>
            <a:xfrm>
              <a:off x="4569086" y="5715702"/>
              <a:ext cx="1833218" cy="726660"/>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3" name="Rounded Rectangle 22"/>
            <p:cNvSpPr/>
            <p:nvPr/>
          </p:nvSpPr>
          <p:spPr>
            <a:xfrm>
              <a:off x="6742350" y="5298089"/>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4" name="Rounded Rectangle 23"/>
            <p:cNvSpPr/>
            <p:nvPr/>
          </p:nvSpPr>
          <p:spPr>
            <a:xfrm>
              <a:off x="6739436" y="6128559"/>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5" name="Left Brace 24"/>
            <p:cNvSpPr/>
            <p:nvPr/>
          </p:nvSpPr>
          <p:spPr>
            <a:xfrm>
              <a:off x="4223732" y="895244"/>
              <a:ext cx="345354" cy="1728684"/>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Left Brace 25"/>
            <p:cNvSpPr/>
            <p:nvPr/>
          </p:nvSpPr>
          <p:spPr>
            <a:xfrm>
              <a:off x="4229560" y="4298275"/>
              <a:ext cx="345354" cy="1728684"/>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Left Brace 26"/>
            <p:cNvSpPr/>
            <p:nvPr/>
          </p:nvSpPr>
          <p:spPr>
            <a:xfrm>
              <a:off x="6408132" y="430696"/>
              <a:ext cx="345354" cy="830088"/>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Left Brace 27"/>
            <p:cNvSpPr/>
            <p:nvPr/>
          </p:nvSpPr>
          <p:spPr>
            <a:xfrm>
              <a:off x="6408132" y="2208884"/>
              <a:ext cx="345354" cy="830088"/>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Left Brace 28"/>
            <p:cNvSpPr/>
            <p:nvPr/>
          </p:nvSpPr>
          <p:spPr>
            <a:xfrm>
              <a:off x="6408132" y="5670424"/>
              <a:ext cx="345354" cy="830088"/>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 name="Left Brace 29"/>
            <p:cNvSpPr/>
            <p:nvPr/>
          </p:nvSpPr>
          <p:spPr>
            <a:xfrm>
              <a:off x="6408132" y="3883231"/>
              <a:ext cx="345354" cy="830088"/>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 name="TextBox 30"/>
            <p:cNvSpPr txBox="1"/>
            <p:nvPr/>
          </p:nvSpPr>
          <p:spPr>
            <a:xfrm>
              <a:off x="4569086" y="595127"/>
              <a:ext cx="1833218" cy="465602"/>
            </a:xfrm>
            <a:prstGeom prst="rect">
              <a:avLst/>
            </a:prstGeom>
            <a:noFill/>
          </p:spPr>
          <p:txBody>
            <a:bodyPr wrap="square" rtlCol="0">
              <a:spAutoFit/>
            </a:bodyPr>
            <a:lstStyle/>
            <a:p>
              <a:pPr algn="ctr"/>
              <a:r>
                <a:rPr lang="en-US" sz="2000" dirty="0" smtClean="0">
                  <a:solidFill>
                    <a:schemeClr val="bg1"/>
                  </a:solidFill>
                </a:rPr>
                <a:t>Cytoplasmic</a:t>
              </a:r>
              <a:endParaRPr lang="en-US" sz="2000" dirty="0">
                <a:solidFill>
                  <a:schemeClr val="bg1"/>
                </a:solidFill>
              </a:endParaRPr>
            </a:p>
          </p:txBody>
        </p:sp>
        <p:sp>
          <p:nvSpPr>
            <p:cNvPr id="32" name="TextBox 31"/>
            <p:cNvSpPr txBox="1"/>
            <p:nvPr/>
          </p:nvSpPr>
          <p:spPr>
            <a:xfrm>
              <a:off x="4574914" y="4098220"/>
              <a:ext cx="1833218" cy="465602"/>
            </a:xfrm>
            <a:prstGeom prst="rect">
              <a:avLst/>
            </a:prstGeom>
            <a:noFill/>
          </p:spPr>
          <p:txBody>
            <a:bodyPr wrap="square" rtlCol="0">
              <a:spAutoFit/>
            </a:bodyPr>
            <a:lstStyle/>
            <a:p>
              <a:pPr algn="ctr"/>
              <a:r>
                <a:rPr lang="en-US" sz="2000" dirty="0" smtClean="0">
                  <a:solidFill>
                    <a:schemeClr val="bg1"/>
                  </a:solidFill>
                </a:rPr>
                <a:t>Cytoplasmic</a:t>
              </a:r>
              <a:endParaRPr lang="en-US" sz="2000" dirty="0">
                <a:solidFill>
                  <a:schemeClr val="bg1"/>
                </a:solidFill>
              </a:endParaRPr>
            </a:p>
          </p:txBody>
        </p:sp>
        <p:sp>
          <p:nvSpPr>
            <p:cNvPr id="33" name="TextBox 32"/>
            <p:cNvSpPr txBox="1"/>
            <p:nvPr/>
          </p:nvSpPr>
          <p:spPr>
            <a:xfrm>
              <a:off x="4569086" y="2339052"/>
              <a:ext cx="1833218" cy="465602"/>
            </a:xfrm>
            <a:prstGeom prst="rect">
              <a:avLst/>
            </a:prstGeom>
            <a:noFill/>
          </p:spPr>
          <p:txBody>
            <a:bodyPr wrap="square" rtlCol="0">
              <a:spAutoFit/>
            </a:bodyPr>
            <a:lstStyle/>
            <a:p>
              <a:pPr algn="ctr"/>
              <a:r>
                <a:rPr lang="en-US" sz="2000" dirty="0" smtClean="0">
                  <a:solidFill>
                    <a:schemeClr val="bg1"/>
                  </a:solidFill>
                </a:rPr>
                <a:t>Nuclear</a:t>
              </a:r>
              <a:endParaRPr lang="en-US" sz="2000" dirty="0">
                <a:solidFill>
                  <a:schemeClr val="bg1"/>
                </a:solidFill>
              </a:endParaRPr>
            </a:p>
          </p:txBody>
        </p:sp>
        <p:sp>
          <p:nvSpPr>
            <p:cNvPr id="34" name="TextBox 33"/>
            <p:cNvSpPr txBox="1"/>
            <p:nvPr/>
          </p:nvSpPr>
          <p:spPr>
            <a:xfrm>
              <a:off x="4574914" y="5826903"/>
              <a:ext cx="1833218" cy="465602"/>
            </a:xfrm>
            <a:prstGeom prst="rect">
              <a:avLst/>
            </a:prstGeom>
            <a:solidFill>
              <a:srgbClr val="3366FF"/>
            </a:solidFill>
          </p:spPr>
          <p:txBody>
            <a:bodyPr wrap="square" rtlCol="0">
              <a:spAutoFit/>
            </a:bodyPr>
            <a:lstStyle/>
            <a:p>
              <a:pPr algn="ctr"/>
              <a:r>
                <a:rPr lang="en-US" sz="2000" dirty="0" smtClean="0">
                  <a:solidFill>
                    <a:schemeClr val="bg1"/>
                  </a:solidFill>
                </a:rPr>
                <a:t>Nuclear</a:t>
              </a:r>
              <a:endParaRPr lang="en-US" sz="2000" dirty="0">
                <a:solidFill>
                  <a:schemeClr val="bg1"/>
                </a:solidFill>
              </a:endParaRPr>
            </a:p>
          </p:txBody>
        </p:sp>
        <p:sp>
          <p:nvSpPr>
            <p:cNvPr id="35" name="TextBox 34"/>
            <p:cNvSpPr txBox="1"/>
            <p:nvPr/>
          </p:nvSpPr>
          <p:spPr>
            <a:xfrm>
              <a:off x="6736522" y="126355"/>
              <a:ext cx="1833218" cy="468772"/>
            </a:xfrm>
            <a:prstGeom prst="rect">
              <a:avLst/>
            </a:prstGeom>
            <a:solidFill>
              <a:srgbClr val="3366FF"/>
            </a:solidFill>
          </p:spPr>
          <p:txBody>
            <a:bodyPr wrap="square" rtlCol="0">
              <a:spAutoFit/>
            </a:bodyPr>
            <a:lstStyle/>
            <a:p>
              <a:pPr algn="ctr"/>
              <a:r>
                <a:rPr lang="en-US" dirty="0" err="1" smtClean="0">
                  <a:solidFill>
                    <a:schemeClr val="bg1"/>
                  </a:solidFill>
                </a:rPr>
                <a:t>PolyA</a:t>
              </a:r>
              <a:r>
                <a:rPr lang="en-US" dirty="0" smtClean="0">
                  <a:solidFill>
                    <a:schemeClr val="bg1"/>
                  </a:solidFill>
                </a:rPr>
                <a:t>+ (N=3)</a:t>
              </a:r>
              <a:endParaRPr lang="en-US" dirty="0">
                <a:solidFill>
                  <a:schemeClr val="bg1"/>
                </a:solidFill>
              </a:endParaRPr>
            </a:p>
          </p:txBody>
        </p:sp>
        <p:sp>
          <p:nvSpPr>
            <p:cNvPr id="36" name="TextBox 35"/>
            <p:cNvSpPr txBox="1"/>
            <p:nvPr/>
          </p:nvSpPr>
          <p:spPr>
            <a:xfrm>
              <a:off x="6753486" y="5414144"/>
              <a:ext cx="1833218" cy="468772"/>
            </a:xfrm>
            <a:prstGeom prst="rect">
              <a:avLst/>
            </a:prstGeom>
            <a:noFill/>
          </p:spPr>
          <p:txBody>
            <a:bodyPr wrap="square" rtlCol="0">
              <a:spAutoFit/>
            </a:bodyPr>
            <a:lstStyle/>
            <a:p>
              <a:pPr algn="ctr"/>
              <a:r>
                <a:rPr lang="en-US" dirty="0" err="1" smtClean="0">
                  <a:solidFill>
                    <a:schemeClr val="bg1"/>
                  </a:solidFill>
                </a:rPr>
                <a:t>PolyA</a:t>
              </a:r>
              <a:r>
                <a:rPr lang="en-US" dirty="0" smtClean="0">
                  <a:solidFill>
                    <a:schemeClr val="bg1"/>
                  </a:solidFill>
                </a:rPr>
                <a:t>+ (N=3)</a:t>
              </a:r>
              <a:endParaRPr lang="en-US" dirty="0">
                <a:solidFill>
                  <a:schemeClr val="bg1"/>
                </a:solidFill>
              </a:endParaRPr>
            </a:p>
          </p:txBody>
        </p:sp>
        <p:sp>
          <p:nvSpPr>
            <p:cNvPr id="37" name="TextBox 36"/>
            <p:cNvSpPr txBox="1"/>
            <p:nvPr/>
          </p:nvSpPr>
          <p:spPr>
            <a:xfrm>
              <a:off x="6742350" y="3607515"/>
              <a:ext cx="1833218" cy="468772"/>
            </a:xfrm>
            <a:prstGeom prst="rect">
              <a:avLst/>
            </a:prstGeom>
            <a:solidFill>
              <a:srgbClr val="3366FF"/>
            </a:solidFill>
          </p:spPr>
          <p:txBody>
            <a:bodyPr wrap="square" rtlCol="0">
              <a:spAutoFit/>
            </a:bodyPr>
            <a:lstStyle/>
            <a:p>
              <a:pPr algn="ctr"/>
              <a:r>
                <a:rPr lang="en-US" dirty="0" err="1" smtClean="0">
                  <a:solidFill>
                    <a:schemeClr val="bg1"/>
                  </a:solidFill>
                </a:rPr>
                <a:t>PolyA</a:t>
              </a:r>
              <a:r>
                <a:rPr lang="en-US" dirty="0" smtClean="0">
                  <a:solidFill>
                    <a:schemeClr val="bg1"/>
                  </a:solidFill>
                </a:rPr>
                <a:t>+ (N=3)</a:t>
              </a:r>
              <a:endParaRPr lang="en-US" dirty="0">
                <a:solidFill>
                  <a:schemeClr val="bg1"/>
                </a:solidFill>
              </a:endParaRPr>
            </a:p>
          </p:txBody>
        </p:sp>
        <p:sp>
          <p:nvSpPr>
            <p:cNvPr id="38" name="TextBox 37"/>
            <p:cNvSpPr txBox="1"/>
            <p:nvPr/>
          </p:nvSpPr>
          <p:spPr>
            <a:xfrm>
              <a:off x="6753486" y="1974498"/>
              <a:ext cx="1833218" cy="468772"/>
            </a:xfrm>
            <a:prstGeom prst="rect">
              <a:avLst/>
            </a:prstGeom>
            <a:noFill/>
          </p:spPr>
          <p:txBody>
            <a:bodyPr wrap="square" rtlCol="0">
              <a:spAutoFit/>
            </a:bodyPr>
            <a:lstStyle/>
            <a:p>
              <a:pPr algn="ctr"/>
              <a:r>
                <a:rPr lang="en-US" dirty="0" err="1" smtClean="0">
                  <a:solidFill>
                    <a:schemeClr val="bg1"/>
                  </a:solidFill>
                </a:rPr>
                <a:t>PolyA</a:t>
              </a:r>
              <a:r>
                <a:rPr lang="en-US" dirty="0" smtClean="0">
                  <a:solidFill>
                    <a:schemeClr val="bg1"/>
                  </a:solidFill>
                </a:rPr>
                <a:t>+ (N=3)</a:t>
              </a:r>
              <a:endParaRPr lang="en-US" dirty="0">
                <a:solidFill>
                  <a:schemeClr val="bg1"/>
                </a:solidFill>
              </a:endParaRPr>
            </a:p>
          </p:txBody>
        </p:sp>
        <p:sp>
          <p:nvSpPr>
            <p:cNvPr id="39" name="TextBox 38"/>
            <p:cNvSpPr txBox="1"/>
            <p:nvPr/>
          </p:nvSpPr>
          <p:spPr>
            <a:xfrm>
              <a:off x="6753486" y="1026399"/>
              <a:ext cx="1833218" cy="468772"/>
            </a:xfrm>
            <a:prstGeom prst="rect">
              <a:avLst/>
            </a:prstGeom>
            <a:noFill/>
          </p:spPr>
          <p:txBody>
            <a:bodyPr wrap="square" rtlCol="0">
              <a:spAutoFit/>
            </a:bodyPr>
            <a:lstStyle/>
            <a:p>
              <a:pPr algn="ctr"/>
              <a:r>
                <a:rPr lang="en-US" dirty="0" err="1" smtClean="0">
                  <a:solidFill>
                    <a:schemeClr val="bg1"/>
                  </a:solidFill>
                </a:rPr>
                <a:t>RiboZero</a:t>
              </a:r>
              <a:r>
                <a:rPr lang="en-US" dirty="0" smtClean="0">
                  <a:solidFill>
                    <a:schemeClr val="bg1"/>
                  </a:solidFill>
                </a:rPr>
                <a:t> (N=3)</a:t>
              </a:r>
              <a:endParaRPr lang="en-US" dirty="0">
                <a:solidFill>
                  <a:schemeClr val="bg1"/>
                </a:solidFill>
              </a:endParaRPr>
            </a:p>
          </p:txBody>
        </p:sp>
        <p:sp>
          <p:nvSpPr>
            <p:cNvPr id="40" name="TextBox 39"/>
            <p:cNvSpPr txBox="1"/>
            <p:nvPr/>
          </p:nvSpPr>
          <p:spPr>
            <a:xfrm>
              <a:off x="6753486" y="6266125"/>
              <a:ext cx="1833218" cy="468772"/>
            </a:xfrm>
            <a:prstGeom prst="rect">
              <a:avLst/>
            </a:prstGeom>
            <a:noFill/>
          </p:spPr>
          <p:txBody>
            <a:bodyPr wrap="square" rtlCol="0">
              <a:spAutoFit/>
            </a:bodyPr>
            <a:lstStyle/>
            <a:p>
              <a:pPr algn="ctr"/>
              <a:r>
                <a:rPr lang="en-US" dirty="0" err="1" smtClean="0">
                  <a:solidFill>
                    <a:schemeClr val="bg1"/>
                  </a:solidFill>
                </a:rPr>
                <a:t>RiboZero</a:t>
              </a:r>
              <a:r>
                <a:rPr lang="en-US" dirty="0" smtClean="0">
                  <a:solidFill>
                    <a:schemeClr val="bg1"/>
                  </a:solidFill>
                </a:rPr>
                <a:t> (N=2)</a:t>
              </a:r>
              <a:endParaRPr lang="en-US" dirty="0">
                <a:solidFill>
                  <a:schemeClr val="bg1"/>
                </a:solidFill>
              </a:endParaRPr>
            </a:p>
          </p:txBody>
        </p:sp>
        <p:sp>
          <p:nvSpPr>
            <p:cNvPr id="41" name="TextBox 40"/>
            <p:cNvSpPr txBox="1"/>
            <p:nvPr/>
          </p:nvSpPr>
          <p:spPr>
            <a:xfrm>
              <a:off x="6736522" y="4442318"/>
              <a:ext cx="1833218" cy="468772"/>
            </a:xfrm>
            <a:prstGeom prst="rect">
              <a:avLst/>
            </a:prstGeom>
            <a:solidFill>
              <a:srgbClr val="3366FF"/>
            </a:solidFill>
          </p:spPr>
          <p:txBody>
            <a:bodyPr wrap="square" rtlCol="0">
              <a:spAutoFit/>
            </a:bodyPr>
            <a:lstStyle/>
            <a:p>
              <a:pPr algn="ctr"/>
              <a:r>
                <a:rPr lang="en-US" dirty="0" err="1" smtClean="0">
                  <a:solidFill>
                    <a:schemeClr val="bg1"/>
                  </a:solidFill>
                </a:rPr>
                <a:t>RiboZero</a:t>
              </a:r>
              <a:r>
                <a:rPr lang="en-US" dirty="0" smtClean="0">
                  <a:solidFill>
                    <a:schemeClr val="bg1"/>
                  </a:solidFill>
                </a:rPr>
                <a:t> (N=3)</a:t>
              </a:r>
              <a:endParaRPr lang="en-US" dirty="0">
                <a:solidFill>
                  <a:schemeClr val="bg1"/>
                </a:solidFill>
              </a:endParaRPr>
            </a:p>
          </p:txBody>
        </p:sp>
        <p:sp>
          <p:nvSpPr>
            <p:cNvPr id="42" name="TextBox 41"/>
            <p:cNvSpPr txBox="1"/>
            <p:nvPr/>
          </p:nvSpPr>
          <p:spPr>
            <a:xfrm>
              <a:off x="6753486" y="2752872"/>
              <a:ext cx="1833218" cy="468772"/>
            </a:xfrm>
            <a:prstGeom prst="rect">
              <a:avLst/>
            </a:prstGeom>
            <a:noFill/>
          </p:spPr>
          <p:txBody>
            <a:bodyPr wrap="square" rtlCol="0">
              <a:spAutoFit/>
            </a:bodyPr>
            <a:lstStyle/>
            <a:p>
              <a:pPr algn="ctr"/>
              <a:r>
                <a:rPr lang="en-US" dirty="0" err="1" smtClean="0">
                  <a:solidFill>
                    <a:schemeClr val="bg1"/>
                  </a:solidFill>
                </a:rPr>
                <a:t>RiboZero</a:t>
              </a:r>
              <a:r>
                <a:rPr lang="en-US" dirty="0" smtClean="0">
                  <a:solidFill>
                    <a:schemeClr val="bg1"/>
                  </a:solidFill>
                </a:rPr>
                <a:t> (N=3)</a:t>
              </a:r>
              <a:endParaRPr lang="en-US" dirty="0">
                <a:solidFill>
                  <a:schemeClr val="bg1"/>
                </a:solidFill>
              </a:endParaRPr>
            </a:p>
          </p:txBody>
        </p:sp>
      </p:grpSp>
      <p:sp>
        <p:nvSpPr>
          <p:cNvPr id="43" name="TextBox 42"/>
          <p:cNvSpPr txBox="1"/>
          <p:nvPr/>
        </p:nvSpPr>
        <p:spPr>
          <a:xfrm>
            <a:off x="1997261" y="171013"/>
            <a:ext cx="1654413" cy="646331"/>
          </a:xfrm>
          <a:prstGeom prst="rect">
            <a:avLst/>
          </a:prstGeom>
          <a:noFill/>
          <a:ln>
            <a:solidFill>
              <a:srgbClr val="0000FF"/>
            </a:solidFill>
          </a:ln>
        </p:spPr>
        <p:txBody>
          <a:bodyPr wrap="square" rtlCol="0">
            <a:spAutoFit/>
          </a:bodyPr>
          <a:lstStyle/>
          <a:p>
            <a:pPr algn="ctr"/>
            <a:r>
              <a:rPr lang="en-US" dirty="0" smtClean="0"/>
              <a:t>Homogenate brain tissue</a:t>
            </a:r>
            <a:endParaRPr lang="en-US" dirty="0"/>
          </a:p>
        </p:txBody>
      </p:sp>
      <p:sp>
        <p:nvSpPr>
          <p:cNvPr id="44" name="TextBox 43"/>
          <p:cNvSpPr txBox="1"/>
          <p:nvPr/>
        </p:nvSpPr>
        <p:spPr>
          <a:xfrm>
            <a:off x="4044193" y="171013"/>
            <a:ext cx="1436184" cy="646331"/>
          </a:xfrm>
          <a:prstGeom prst="rect">
            <a:avLst/>
          </a:prstGeom>
          <a:noFill/>
          <a:ln>
            <a:solidFill>
              <a:srgbClr val="0000FF"/>
            </a:solidFill>
          </a:ln>
        </p:spPr>
        <p:txBody>
          <a:bodyPr wrap="square" rtlCol="0">
            <a:spAutoFit/>
          </a:bodyPr>
          <a:lstStyle/>
          <a:p>
            <a:pPr algn="ctr"/>
            <a:r>
              <a:rPr lang="en-US" dirty="0" smtClean="0"/>
              <a:t>RNA Fractionation</a:t>
            </a:r>
            <a:endParaRPr lang="en-US" dirty="0"/>
          </a:p>
        </p:txBody>
      </p:sp>
      <p:sp>
        <p:nvSpPr>
          <p:cNvPr id="45" name="TextBox 44"/>
          <p:cNvSpPr txBox="1"/>
          <p:nvPr/>
        </p:nvSpPr>
        <p:spPr>
          <a:xfrm>
            <a:off x="6037684" y="79661"/>
            <a:ext cx="1460708" cy="923330"/>
          </a:xfrm>
          <a:prstGeom prst="rect">
            <a:avLst/>
          </a:prstGeom>
          <a:noFill/>
          <a:ln>
            <a:solidFill>
              <a:srgbClr val="0000FF"/>
            </a:solidFill>
          </a:ln>
        </p:spPr>
        <p:txBody>
          <a:bodyPr wrap="square" rtlCol="0">
            <a:spAutoFit/>
          </a:bodyPr>
          <a:lstStyle/>
          <a:p>
            <a:pPr algn="ctr"/>
            <a:r>
              <a:rPr lang="en-US" dirty="0" smtClean="0"/>
              <a:t>Sequencing Library Preparation</a:t>
            </a:r>
            <a:endParaRPr lang="en-US" dirty="0"/>
          </a:p>
        </p:txBody>
      </p:sp>
      <p:sp>
        <p:nvSpPr>
          <p:cNvPr id="46" name="Right Arrow 45"/>
          <p:cNvSpPr/>
          <p:nvPr/>
        </p:nvSpPr>
        <p:spPr>
          <a:xfrm>
            <a:off x="3702287" y="368478"/>
            <a:ext cx="311670" cy="224433"/>
          </a:xfrm>
          <a:prstGeom prst="rightArrow">
            <a:avLst/>
          </a:prstGeom>
          <a:solidFill>
            <a:srgbClr val="B3A2C7"/>
          </a:solidFill>
          <a:ln>
            <a:solidFill>
              <a:srgbClr val="6600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ight Arrow 46"/>
          <p:cNvSpPr/>
          <p:nvPr/>
        </p:nvSpPr>
        <p:spPr>
          <a:xfrm>
            <a:off x="5577470" y="368478"/>
            <a:ext cx="311670" cy="224433"/>
          </a:xfrm>
          <a:prstGeom prst="rightArrow">
            <a:avLst/>
          </a:prstGeom>
          <a:solidFill>
            <a:srgbClr val="B3A2C7"/>
          </a:solidFill>
          <a:ln>
            <a:solidFill>
              <a:srgbClr val="6600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7751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read_distribution_6_feature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08941"/>
            <a:ext cx="5859994" cy="2929997"/>
          </a:xfrm>
          <a:prstGeom prst="rect">
            <a:avLst/>
          </a:prstGeom>
        </p:spPr>
      </p:pic>
      <p:pic>
        <p:nvPicPr>
          <p:cNvPr id="5" name="Picture 4" descr="gene_length_byGroup_polya_zon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0894" y="52475"/>
            <a:ext cx="3261506" cy="2329647"/>
          </a:xfrm>
          <a:prstGeom prst="rect">
            <a:avLst/>
          </a:prstGeom>
        </p:spPr>
      </p:pic>
      <p:pic>
        <p:nvPicPr>
          <p:cNvPr id="6" name="Picture 5" descr="nuclear_DEG_byLibrary_annotation_downsampled.pdf"/>
          <p:cNvPicPr>
            <a:picLocks noChangeAspect="1"/>
          </p:cNvPicPr>
          <p:nvPr/>
        </p:nvPicPr>
        <p:blipFill rotWithShape="1">
          <a:blip r:embed="rId4">
            <a:extLst>
              <a:ext uri="{28A0092B-C50C-407E-A947-70E740481C1C}">
                <a14:useLocalDpi xmlns:a14="http://schemas.microsoft.com/office/drawing/2010/main" val="0"/>
              </a:ext>
            </a:extLst>
          </a:blip>
          <a:srcRect l="2797"/>
          <a:stretch/>
        </p:blipFill>
        <p:spPr>
          <a:xfrm>
            <a:off x="0" y="454491"/>
            <a:ext cx="2540008" cy="1306553"/>
          </a:xfrm>
          <a:prstGeom prst="rect">
            <a:avLst/>
          </a:prstGeom>
        </p:spPr>
      </p:pic>
      <p:pic>
        <p:nvPicPr>
          <p:cNvPr id="9" name="Picture 8" descr="known_localizing_genes_ACTB_MALAT1_LFC.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40008" y="262620"/>
            <a:ext cx="1708672" cy="1708672"/>
          </a:xfrm>
          <a:prstGeom prst="rect">
            <a:avLst/>
          </a:prstGeom>
        </p:spPr>
      </p:pic>
      <p:sp>
        <p:nvSpPr>
          <p:cNvPr id="10" name="TextBox 9"/>
          <p:cNvSpPr txBox="1"/>
          <p:nvPr/>
        </p:nvSpPr>
        <p:spPr>
          <a:xfrm>
            <a:off x="0" y="5438938"/>
            <a:ext cx="7772400" cy="1569660"/>
          </a:xfrm>
          <a:prstGeom prst="rect">
            <a:avLst/>
          </a:prstGeom>
          <a:noFill/>
        </p:spPr>
        <p:txBody>
          <a:bodyPr wrap="square" rtlCol="0">
            <a:spAutoFit/>
          </a:bodyPr>
          <a:lstStyle/>
          <a:p>
            <a:r>
              <a:rPr lang="en-US" sz="1200" i="1" dirty="0" smtClean="0"/>
              <a:t>Supplementary Figure 2: Characterizing the </a:t>
            </a:r>
            <a:r>
              <a:rPr lang="en-US" sz="1200" i="1" dirty="0"/>
              <a:t>nuclear and cytoplasmic </a:t>
            </a:r>
            <a:r>
              <a:rPr lang="en-US" sz="1200" i="1" dirty="0" err="1"/>
              <a:t>transcriptome</a:t>
            </a:r>
            <a:r>
              <a:rPr lang="en-US" sz="1200" i="1" dirty="0"/>
              <a:t> in human brain</a:t>
            </a:r>
            <a:r>
              <a:rPr lang="en-US" sz="1200" dirty="0" smtClean="0">
                <a:effectLst/>
              </a:rPr>
              <a:t> </a:t>
            </a:r>
          </a:p>
          <a:p>
            <a:pPr marL="228600" indent="-228600">
              <a:buAutoNum type="alphaUcParenR"/>
            </a:pPr>
            <a:r>
              <a:rPr lang="en-US" sz="1200" dirty="0" smtClean="0"/>
              <a:t>Differentially expressed genes by library type (FDR ≤ 0.05; abs(Log2 Fold Change) ≥ 1).</a:t>
            </a:r>
          </a:p>
          <a:p>
            <a:pPr marL="228600" indent="-228600">
              <a:buAutoNum type="alphaUcParenR"/>
            </a:pPr>
            <a:r>
              <a:rPr lang="en-US" sz="1200" i="1" dirty="0" smtClean="0"/>
              <a:t>ACTB1</a:t>
            </a:r>
            <a:r>
              <a:rPr lang="en-US" sz="1200" dirty="0" smtClean="0"/>
              <a:t>, a cytoplasmic gene, and </a:t>
            </a:r>
            <a:r>
              <a:rPr lang="en-US" sz="1200" i="1" dirty="0" smtClean="0"/>
              <a:t>MALAT1</a:t>
            </a:r>
            <a:r>
              <a:rPr lang="en-US" sz="1200" dirty="0" smtClean="0"/>
              <a:t>, a nuclear gene, are enriched in the appropriate subcellular fractions.</a:t>
            </a:r>
          </a:p>
          <a:p>
            <a:pPr marL="228600" indent="-228600">
              <a:buAutoNum type="alphaUcParenR"/>
            </a:pPr>
            <a:r>
              <a:rPr lang="en-US" sz="1200" dirty="0" smtClean="0"/>
              <a:t>Percent of reads mapping to six genomic features in each group.</a:t>
            </a:r>
          </a:p>
          <a:p>
            <a:pPr marL="228600" indent="-228600">
              <a:buAutoNum type="alphaUcParenR"/>
            </a:pPr>
            <a:r>
              <a:rPr lang="en-US" sz="1200" dirty="0" smtClean="0"/>
              <a:t>Proportion of reads including a splice junction by group.</a:t>
            </a:r>
          </a:p>
          <a:p>
            <a:pPr marL="228600" indent="-228600">
              <a:buAutoNum type="alphaUcParenR"/>
            </a:pPr>
            <a:r>
              <a:rPr lang="en-US" sz="1200" dirty="0" smtClean="0"/>
              <a:t>Length distribution of genes enriched by fraction in </a:t>
            </a:r>
            <a:r>
              <a:rPr lang="en-US" sz="1200" dirty="0" err="1" smtClean="0"/>
              <a:t>polyA</a:t>
            </a:r>
            <a:r>
              <a:rPr lang="en-US" sz="1200" dirty="0" smtClean="0"/>
              <a:t> samples.</a:t>
            </a:r>
          </a:p>
          <a:p>
            <a:pPr marL="228600" indent="-228600">
              <a:buAutoNum type="alphaUcParenR"/>
            </a:pPr>
            <a:r>
              <a:rPr lang="en-US" sz="1200" dirty="0" smtClean="0"/>
              <a:t>Principle component analysis where PC1 captures variance due to age and PC2 captures library type.</a:t>
            </a:r>
          </a:p>
          <a:p>
            <a:pPr marL="228600" indent="-228600">
              <a:buAutoNum type="alphaUcParenR"/>
            </a:pPr>
            <a:endParaRPr lang="en-US" sz="1200" dirty="0"/>
          </a:p>
        </p:txBody>
      </p:sp>
      <p:sp>
        <p:nvSpPr>
          <p:cNvPr id="14" name="TextBox 13"/>
          <p:cNvSpPr txBox="1"/>
          <p:nvPr/>
        </p:nvSpPr>
        <p:spPr>
          <a:xfrm>
            <a:off x="1" y="52475"/>
            <a:ext cx="692758" cy="461665"/>
          </a:xfrm>
          <a:prstGeom prst="rect">
            <a:avLst/>
          </a:prstGeom>
          <a:noFill/>
        </p:spPr>
        <p:txBody>
          <a:bodyPr wrap="square" rtlCol="0">
            <a:spAutoFit/>
          </a:bodyPr>
          <a:lstStyle/>
          <a:p>
            <a:r>
              <a:rPr lang="en-US" sz="2400" b="1" dirty="0" smtClean="0"/>
              <a:t>A.</a:t>
            </a:r>
            <a:endParaRPr lang="en-US" sz="2400" b="1" dirty="0"/>
          </a:p>
        </p:txBody>
      </p:sp>
      <p:sp>
        <p:nvSpPr>
          <p:cNvPr id="15" name="TextBox 14"/>
          <p:cNvSpPr txBox="1"/>
          <p:nvPr/>
        </p:nvSpPr>
        <p:spPr>
          <a:xfrm>
            <a:off x="2030655" y="52475"/>
            <a:ext cx="692758" cy="461665"/>
          </a:xfrm>
          <a:prstGeom prst="rect">
            <a:avLst/>
          </a:prstGeom>
          <a:noFill/>
        </p:spPr>
        <p:txBody>
          <a:bodyPr wrap="square" rtlCol="0">
            <a:spAutoFit/>
          </a:bodyPr>
          <a:lstStyle/>
          <a:p>
            <a:r>
              <a:rPr lang="en-US" sz="2400" b="1" dirty="0"/>
              <a:t>B</a:t>
            </a:r>
            <a:r>
              <a:rPr lang="en-US" sz="2400" b="1" dirty="0" smtClean="0"/>
              <a:t>.</a:t>
            </a:r>
            <a:endParaRPr lang="en-US" sz="2400" b="1" dirty="0"/>
          </a:p>
        </p:txBody>
      </p:sp>
      <p:sp>
        <p:nvSpPr>
          <p:cNvPr id="16" name="TextBox 15"/>
          <p:cNvSpPr txBox="1"/>
          <p:nvPr/>
        </p:nvSpPr>
        <p:spPr>
          <a:xfrm>
            <a:off x="4244631" y="66440"/>
            <a:ext cx="692758" cy="461665"/>
          </a:xfrm>
          <a:prstGeom prst="rect">
            <a:avLst/>
          </a:prstGeom>
          <a:noFill/>
        </p:spPr>
        <p:txBody>
          <a:bodyPr wrap="square" rtlCol="0">
            <a:spAutoFit/>
          </a:bodyPr>
          <a:lstStyle/>
          <a:p>
            <a:r>
              <a:rPr lang="en-US" sz="2400" b="1" dirty="0"/>
              <a:t>C</a:t>
            </a:r>
            <a:r>
              <a:rPr lang="en-US" sz="2400" b="1" dirty="0" smtClean="0"/>
              <a:t>.</a:t>
            </a:r>
            <a:endParaRPr lang="en-US" sz="2400" b="1" dirty="0"/>
          </a:p>
        </p:txBody>
      </p:sp>
      <p:sp>
        <p:nvSpPr>
          <p:cNvPr id="20" name="TextBox 19"/>
          <p:cNvSpPr txBox="1"/>
          <p:nvPr/>
        </p:nvSpPr>
        <p:spPr>
          <a:xfrm>
            <a:off x="2723413" y="262620"/>
            <a:ext cx="812715" cy="246221"/>
          </a:xfrm>
          <a:prstGeom prst="rect">
            <a:avLst/>
          </a:prstGeom>
          <a:noFill/>
        </p:spPr>
        <p:txBody>
          <a:bodyPr wrap="square" rtlCol="0">
            <a:spAutoFit/>
          </a:bodyPr>
          <a:lstStyle/>
          <a:p>
            <a:r>
              <a:rPr lang="en-US" sz="1000" dirty="0" smtClean="0">
                <a:latin typeface="Wingdings"/>
                <a:ea typeface="Wingdings"/>
                <a:cs typeface="Wingdings"/>
                <a:sym typeface="Wingdings"/>
              </a:rPr>
              <a:t></a:t>
            </a:r>
            <a:r>
              <a:rPr lang="en-US" sz="1000" dirty="0" smtClean="0">
                <a:sym typeface="Wingdings"/>
              </a:rPr>
              <a:t> Nucleus</a:t>
            </a:r>
            <a:endParaRPr lang="en-US" sz="1000" dirty="0"/>
          </a:p>
        </p:txBody>
      </p:sp>
      <p:sp>
        <p:nvSpPr>
          <p:cNvPr id="21" name="TextBox 20"/>
          <p:cNvSpPr txBox="1"/>
          <p:nvPr/>
        </p:nvSpPr>
        <p:spPr>
          <a:xfrm>
            <a:off x="2723413" y="1511428"/>
            <a:ext cx="995461" cy="246221"/>
          </a:xfrm>
          <a:prstGeom prst="rect">
            <a:avLst/>
          </a:prstGeom>
          <a:noFill/>
        </p:spPr>
        <p:txBody>
          <a:bodyPr wrap="square" rtlCol="0">
            <a:spAutoFit/>
          </a:bodyPr>
          <a:lstStyle/>
          <a:p>
            <a:r>
              <a:rPr lang="en-US" sz="1000" dirty="0" smtClean="0">
                <a:latin typeface="Wingdings"/>
                <a:ea typeface="Wingdings"/>
                <a:cs typeface="Wingdings"/>
                <a:sym typeface="Wingdings"/>
              </a:rPr>
              <a:t></a:t>
            </a:r>
            <a:r>
              <a:rPr lang="en-US" sz="1000" dirty="0" smtClean="0">
                <a:sym typeface="Wingdings"/>
              </a:rPr>
              <a:t> Cytoplasm</a:t>
            </a:r>
            <a:endParaRPr lang="en-US" sz="1000" dirty="0"/>
          </a:p>
        </p:txBody>
      </p:sp>
      <p:sp>
        <p:nvSpPr>
          <p:cNvPr id="17" name="TextBox 16"/>
          <p:cNvSpPr txBox="1"/>
          <p:nvPr/>
        </p:nvSpPr>
        <p:spPr>
          <a:xfrm>
            <a:off x="1" y="2266677"/>
            <a:ext cx="692758" cy="461665"/>
          </a:xfrm>
          <a:prstGeom prst="rect">
            <a:avLst/>
          </a:prstGeom>
          <a:noFill/>
        </p:spPr>
        <p:txBody>
          <a:bodyPr wrap="square" rtlCol="0">
            <a:spAutoFit/>
          </a:bodyPr>
          <a:lstStyle/>
          <a:p>
            <a:r>
              <a:rPr lang="en-US" sz="2400" b="1" dirty="0"/>
              <a:t>D</a:t>
            </a:r>
            <a:r>
              <a:rPr lang="en-US" sz="2400" b="1" dirty="0" smtClean="0"/>
              <a:t>.</a:t>
            </a:r>
            <a:endParaRPr lang="en-US" sz="2400" b="1" dirty="0"/>
          </a:p>
        </p:txBody>
      </p:sp>
    </p:spTree>
    <p:extLst>
      <p:ext uri="{BB962C8B-B14F-4D97-AF65-F5344CB8AC3E}">
        <p14:creationId xmlns:p14="http://schemas.microsoft.com/office/powerpoint/2010/main" val="1714968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descr="sigLFC_byFractions_allGenes.pdf"/>
          <p:cNvPicPr>
            <a:picLocks noChangeAspect="1"/>
          </p:cNvPicPr>
          <p:nvPr/>
        </p:nvPicPr>
        <p:blipFill rotWithShape="1">
          <a:blip r:embed="rId2">
            <a:extLst>
              <a:ext uri="{28A0092B-C50C-407E-A947-70E740481C1C}">
                <a14:useLocalDpi xmlns:a14="http://schemas.microsoft.com/office/drawing/2010/main" val="0"/>
              </a:ext>
            </a:extLst>
          </a:blip>
          <a:srcRect r="24583"/>
          <a:stretch/>
        </p:blipFill>
        <p:spPr>
          <a:xfrm>
            <a:off x="3606053" y="49183"/>
            <a:ext cx="1625302" cy="1539332"/>
          </a:xfrm>
          <a:prstGeom prst="rect">
            <a:avLst/>
          </a:prstGeom>
        </p:spPr>
      </p:pic>
      <p:pic>
        <p:nvPicPr>
          <p:cNvPr id="22" name="Picture 21" descr="annotation_DEG_interaction_fraction-age_LFC1.percent.ribozero.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40" y="1911750"/>
            <a:ext cx="2172810" cy="1629608"/>
          </a:xfrm>
          <a:prstGeom prst="rect">
            <a:avLst/>
          </a:prstGeom>
        </p:spPr>
      </p:pic>
      <p:pic>
        <p:nvPicPr>
          <p:cNvPr id="2" name="Picture 1" descr="annotation_DEG_interaction_age-fraction_LFC1.percent.ribozero.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4582" y="1905000"/>
            <a:ext cx="2181810" cy="1636358"/>
          </a:xfrm>
          <a:prstGeom prst="rect">
            <a:avLst/>
          </a:prstGeom>
        </p:spPr>
      </p:pic>
      <p:sp>
        <p:nvSpPr>
          <p:cNvPr id="13" name="Rectangle 12"/>
          <p:cNvSpPr/>
          <p:nvPr/>
        </p:nvSpPr>
        <p:spPr>
          <a:xfrm>
            <a:off x="1598201" y="2625750"/>
            <a:ext cx="304702" cy="3266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1794582" y="1814601"/>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21" name="TextBox 20"/>
          <p:cNvSpPr txBox="1"/>
          <p:nvPr/>
        </p:nvSpPr>
        <p:spPr>
          <a:xfrm>
            <a:off x="47840" y="1819090"/>
            <a:ext cx="692758" cy="369332"/>
          </a:xfrm>
          <a:prstGeom prst="rect">
            <a:avLst/>
          </a:prstGeom>
          <a:noFill/>
        </p:spPr>
        <p:txBody>
          <a:bodyPr wrap="square" rtlCol="0">
            <a:spAutoFit/>
          </a:bodyPr>
          <a:lstStyle/>
          <a:p>
            <a:r>
              <a:rPr lang="en-US" b="1" dirty="0"/>
              <a:t>C</a:t>
            </a:r>
            <a:r>
              <a:rPr lang="en-US" b="1" dirty="0" smtClean="0"/>
              <a:t>.</a:t>
            </a:r>
            <a:endParaRPr lang="en-US" b="1" dirty="0"/>
          </a:p>
        </p:txBody>
      </p:sp>
      <p:pic>
        <p:nvPicPr>
          <p:cNvPr id="10" name="Picture 9" descr="MA_plot_prenatal_ribo.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4221" y="69156"/>
            <a:ext cx="1550361" cy="1625600"/>
          </a:xfrm>
          <a:prstGeom prst="rect">
            <a:avLst/>
          </a:prstGeom>
        </p:spPr>
      </p:pic>
      <p:pic>
        <p:nvPicPr>
          <p:cNvPr id="11" name="Picture 10" descr="MA_plot_adult_ribo.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32951" y="69156"/>
            <a:ext cx="1550361" cy="1625600"/>
          </a:xfrm>
          <a:prstGeom prst="rect">
            <a:avLst/>
          </a:prstGeom>
        </p:spPr>
      </p:pic>
      <p:sp>
        <p:nvSpPr>
          <p:cNvPr id="14" name="TextBox 13"/>
          <p:cNvSpPr txBox="1"/>
          <p:nvPr/>
        </p:nvSpPr>
        <p:spPr>
          <a:xfrm>
            <a:off x="0" y="3653364"/>
            <a:ext cx="7772400" cy="1569660"/>
          </a:xfrm>
          <a:prstGeom prst="rect">
            <a:avLst/>
          </a:prstGeom>
          <a:noFill/>
        </p:spPr>
        <p:txBody>
          <a:bodyPr wrap="square" rtlCol="0">
            <a:spAutoFit/>
          </a:bodyPr>
          <a:lstStyle/>
          <a:p>
            <a:r>
              <a:rPr lang="en-US" sz="1200" i="1" dirty="0" smtClean="0"/>
              <a:t>Supplementary Figure </a:t>
            </a:r>
            <a:r>
              <a:rPr lang="en-US" sz="1200" i="1" dirty="0"/>
              <a:t>3</a:t>
            </a:r>
            <a:r>
              <a:rPr lang="en-US" sz="1200" i="1" dirty="0" smtClean="0"/>
              <a:t>: Comparing Fraction and Age in </a:t>
            </a:r>
            <a:r>
              <a:rPr lang="en-US" sz="1200" i="1" dirty="0" err="1" smtClean="0"/>
              <a:t>RiboZero</a:t>
            </a:r>
            <a:r>
              <a:rPr lang="en-US" sz="1200" i="1" dirty="0" smtClean="0"/>
              <a:t> Samples</a:t>
            </a:r>
          </a:p>
          <a:p>
            <a:pPr marL="228600" indent="-228600">
              <a:buAutoNum type="alphaUcParenR"/>
            </a:pPr>
            <a:r>
              <a:rPr lang="en-US" sz="1200" dirty="0" smtClean="0">
                <a:effectLst/>
              </a:rPr>
              <a:t>MA plots of prenatal and adult gene expression differences measured across fraction. Red dots </a:t>
            </a:r>
            <a:r>
              <a:rPr lang="en-US" sz="1200" dirty="0"/>
              <a:t>indicate </a:t>
            </a:r>
            <a:r>
              <a:rPr lang="en-US" sz="1200" dirty="0" smtClean="0"/>
              <a:t>FDR</a:t>
            </a:r>
            <a:r>
              <a:rPr lang="en-US" sz="1200" dirty="0"/>
              <a:t>≤</a:t>
            </a:r>
            <a:r>
              <a:rPr lang="en-US" sz="1200" dirty="0" smtClean="0"/>
              <a:t>0.05.</a:t>
            </a:r>
          </a:p>
          <a:p>
            <a:pPr marL="228600" indent="-228600">
              <a:buAutoNum type="alphaUcParenR"/>
            </a:pPr>
            <a:r>
              <a:rPr lang="en-US" sz="1200" dirty="0" smtClean="0"/>
              <a:t>Log</a:t>
            </a:r>
            <a:r>
              <a:rPr lang="en-US" sz="1200" baseline="-25000" dirty="0" smtClean="0"/>
              <a:t>2</a:t>
            </a:r>
            <a:r>
              <a:rPr lang="en-US" sz="1200" dirty="0" smtClean="0"/>
              <a:t> fold change (LFC) of expression across fraction in adult samples plotted against prenatal samples. Blue dots indicate genes with agreeing sign, and red indicate a change in LFC direction.</a:t>
            </a:r>
          </a:p>
          <a:p>
            <a:pPr marL="228600" indent="-228600">
              <a:buAutoNum type="alphaUcParenR"/>
            </a:pPr>
            <a:r>
              <a:rPr lang="en-US" sz="1200" dirty="0" smtClean="0"/>
              <a:t>Annotation of groups of genes differentially expressed by fraction in adult and prenatal RNA (</a:t>
            </a:r>
            <a:r>
              <a:rPr lang="en-US" sz="1200" dirty="0"/>
              <a:t>FDR≤</a:t>
            </a:r>
            <a:r>
              <a:rPr lang="en-US" sz="1200" dirty="0" smtClean="0"/>
              <a:t>0.05; abs</a:t>
            </a:r>
            <a:r>
              <a:rPr lang="en-US" sz="1200" dirty="0"/>
              <a:t>(LFC)≥1</a:t>
            </a:r>
            <a:r>
              <a:rPr lang="en-US" sz="1200" dirty="0" smtClean="0"/>
              <a:t>). The total number in each group is listed to the right of each bar.</a:t>
            </a:r>
          </a:p>
          <a:p>
            <a:pPr marL="228600" indent="-228600">
              <a:buAutoNum type="alphaUcParenR"/>
            </a:pPr>
            <a:r>
              <a:rPr lang="en-US" sz="1200" dirty="0"/>
              <a:t>Annotation of groups of genes differentially expressed by </a:t>
            </a:r>
            <a:r>
              <a:rPr lang="en-US" sz="1200" dirty="0" smtClean="0"/>
              <a:t>age in cytoplasmic and nuclear RNA (</a:t>
            </a:r>
            <a:r>
              <a:rPr lang="en-US" sz="1200" dirty="0"/>
              <a:t>FDR≤0.05; abs(LFC)≥1). The total number in each group is listed to the right of each bar.</a:t>
            </a:r>
          </a:p>
        </p:txBody>
      </p:sp>
      <p:sp>
        <p:nvSpPr>
          <p:cNvPr id="15" name="TextBox 14"/>
          <p:cNvSpPr txBox="1"/>
          <p:nvPr/>
        </p:nvSpPr>
        <p:spPr>
          <a:xfrm>
            <a:off x="47840" y="-7446"/>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19" name="TextBox 18"/>
          <p:cNvSpPr txBox="1"/>
          <p:nvPr/>
        </p:nvSpPr>
        <p:spPr>
          <a:xfrm>
            <a:off x="3358797" y="-7446"/>
            <a:ext cx="692758" cy="369332"/>
          </a:xfrm>
          <a:prstGeom prst="rect">
            <a:avLst/>
          </a:prstGeom>
          <a:noFill/>
        </p:spPr>
        <p:txBody>
          <a:bodyPr wrap="square" rtlCol="0">
            <a:spAutoFit/>
          </a:bodyPr>
          <a:lstStyle/>
          <a:p>
            <a:r>
              <a:rPr lang="en-US" b="1" dirty="0"/>
              <a:t>B</a:t>
            </a:r>
            <a:r>
              <a:rPr lang="en-US" b="1" dirty="0" smtClean="0"/>
              <a:t>.</a:t>
            </a:r>
            <a:endParaRPr lang="en-US" b="1" dirty="0"/>
          </a:p>
        </p:txBody>
      </p:sp>
    </p:spTree>
    <p:extLst>
      <p:ext uri="{BB962C8B-B14F-4D97-AF65-F5344CB8AC3E}">
        <p14:creationId xmlns:p14="http://schemas.microsoft.com/office/powerpoint/2010/main" val="1760306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volcano_plots_byComparison_byVariantTyp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475" y="1916188"/>
            <a:ext cx="7472560" cy="2989024"/>
          </a:xfrm>
          <a:prstGeom prst="rect">
            <a:avLst/>
          </a:prstGeom>
        </p:spPr>
      </p:pic>
      <p:pic>
        <p:nvPicPr>
          <p:cNvPr id="2" name="Picture 1" descr="DSE_counts_byGroup_byFrac_byAg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3192" y="53035"/>
            <a:ext cx="1814128" cy="1814128"/>
          </a:xfrm>
          <a:prstGeom prst="rect">
            <a:avLst/>
          </a:prstGeom>
        </p:spPr>
      </p:pic>
      <p:pic>
        <p:nvPicPr>
          <p:cNvPr id="4" name="Picture 3" descr="total_unique_splice_variants_byGroup_10denom.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68848" y="37914"/>
            <a:ext cx="2282777" cy="1826222"/>
          </a:xfrm>
          <a:prstGeom prst="rect">
            <a:avLst/>
          </a:prstGeom>
        </p:spPr>
      </p:pic>
      <p:pic>
        <p:nvPicPr>
          <p:cNvPr id="3" name="Picture 2" descr="total_unique_splice_variants_10denom.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6028" y="45360"/>
            <a:ext cx="1819090" cy="1819090"/>
          </a:xfrm>
          <a:prstGeom prst="rect">
            <a:avLst/>
          </a:prstGeom>
        </p:spPr>
      </p:pic>
      <p:sp>
        <p:nvSpPr>
          <p:cNvPr id="20" name="TextBox 19"/>
          <p:cNvSpPr txBox="1"/>
          <p:nvPr/>
        </p:nvSpPr>
        <p:spPr>
          <a:xfrm>
            <a:off x="0" y="1916188"/>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21" name="TextBox 20"/>
          <p:cNvSpPr txBox="1"/>
          <p:nvPr/>
        </p:nvSpPr>
        <p:spPr>
          <a:xfrm>
            <a:off x="4973730" y="52052"/>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15" name="TextBox 14"/>
          <p:cNvSpPr txBox="1"/>
          <p:nvPr/>
        </p:nvSpPr>
        <p:spPr>
          <a:xfrm>
            <a:off x="-13789" y="37914"/>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19" name="TextBox 18"/>
          <p:cNvSpPr txBox="1"/>
          <p:nvPr/>
        </p:nvSpPr>
        <p:spPr>
          <a:xfrm>
            <a:off x="2235118" y="37914"/>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23" name="TextBox 22"/>
          <p:cNvSpPr txBox="1"/>
          <p:nvPr/>
        </p:nvSpPr>
        <p:spPr>
          <a:xfrm>
            <a:off x="13789" y="5146065"/>
            <a:ext cx="7772400" cy="461665"/>
          </a:xfrm>
          <a:prstGeom prst="rect">
            <a:avLst/>
          </a:prstGeom>
          <a:noFill/>
        </p:spPr>
        <p:txBody>
          <a:bodyPr wrap="square" rtlCol="0">
            <a:spAutoFit/>
          </a:bodyPr>
          <a:lstStyle/>
          <a:p>
            <a:r>
              <a:rPr lang="en-US" sz="1200" i="1" dirty="0" smtClean="0"/>
              <a:t>Supplementary Figure 4: Alternative splicing and intron retention </a:t>
            </a:r>
          </a:p>
          <a:p>
            <a:pPr marL="228600" indent="-228600">
              <a:buAutoNum type="alphaUcParenR"/>
            </a:pPr>
            <a:endParaRPr lang="en-US" sz="1200" dirty="0"/>
          </a:p>
        </p:txBody>
      </p:sp>
    </p:spTree>
    <p:extLst>
      <p:ext uri="{BB962C8B-B14F-4D97-AF65-F5344CB8AC3E}">
        <p14:creationId xmlns:p14="http://schemas.microsoft.com/office/powerpoint/2010/main" val="919932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ensity_proportionalDistance_fromIntron_toTxEnd_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1287" y="3636059"/>
            <a:ext cx="2585048" cy="1520616"/>
          </a:xfrm>
          <a:prstGeom prst="rect">
            <a:avLst/>
          </a:prstGeom>
        </p:spPr>
      </p:pic>
      <p:pic>
        <p:nvPicPr>
          <p:cNvPr id="3" name="Picture 2" descr="density_proportionalDistance_fromIntron_toTxEnd_fraction.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264" y="3623230"/>
            <a:ext cx="2417430" cy="1726736"/>
          </a:xfrm>
          <a:prstGeom prst="rect">
            <a:avLst/>
          </a:prstGeom>
        </p:spPr>
      </p:pic>
      <p:pic>
        <p:nvPicPr>
          <p:cNvPr id="4" name="Picture 3" descr="IR_sig_group_density_byAg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264" y="1683273"/>
            <a:ext cx="1676200" cy="1676200"/>
          </a:xfrm>
          <a:prstGeom prst="rect">
            <a:avLst/>
          </a:prstGeom>
        </p:spPr>
      </p:pic>
      <p:pic>
        <p:nvPicPr>
          <p:cNvPr id="5" name="Picture 4" descr="Devel_expression_trajectory_byIRratio.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51111" y="1672551"/>
            <a:ext cx="2361692" cy="1686922"/>
          </a:xfrm>
          <a:prstGeom prst="rect">
            <a:avLst/>
          </a:prstGeom>
        </p:spPr>
      </p:pic>
      <p:pic>
        <p:nvPicPr>
          <p:cNvPr id="6" name="Picture 5" descr="introns_passingQC.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634" y="175604"/>
            <a:ext cx="2005463" cy="1432474"/>
          </a:xfrm>
          <a:prstGeom prst="rect">
            <a:avLst/>
          </a:prstGeom>
        </p:spPr>
      </p:pic>
      <p:sp>
        <p:nvSpPr>
          <p:cNvPr id="7" name="TextBox 6"/>
          <p:cNvSpPr txBox="1"/>
          <p:nvPr/>
        </p:nvSpPr>
        <p:spPr>
          <a:xfrm>
            <a:off x="0" y="5349966"/>
            <a:ext cx="7772400" cy="830997"/>
          </a:xfrm>
          <a:prstGeom prst="rect">
            <a:avLst/>
          </a:prstGeom>
          <a:noFill/>
        </p:spPr>
        <p:txBody>
          <a:bodyPr wrap="square" rtlCol="0">
            <a:spAutoFit/>
          </a:bodyPr>
          <a:lstStyle/>
          <a:p>
            <a:r>
              <a:rPr lang="en-US" sz="1200" i="1" dirty="0" smtClean="0"/>
              <a:t>Supplementary Figure 5: Intron retention</a:t>
            </a:r>
          </a:p>
          <a:p>
            <a:pPr marL="228600" indent="-228600">
              <a:buAutoNum type="alphaUcParenR"/>
            </a:pPr>
            <a:r>
              <a:rPr lang="en-US" sz="1200" dirty="0" smtClean="0"/>
              <a:t>Quality controls plots showing the</a:t>
            </a:r>
          </a:p>
          <a:p>
            <a:pPr marL="228600" indent="-228600">
              <a:buAutoNum type="alphaUcParenR"/>
            </a:pPr>
            <a:r>
              <a:rPr lang="en-US" sz="1200" dirty="0" smtClean="0"/>
              <a:t> </a:t>
            </a:r>
          </a:p>
          <a:p>
            <a:pPr marL="228600" indent="-228600">
              <a:buAutoNum type="alphaUcParenR"/>
            </a:pPr>
            <a:endParaRPr lang="en-US" sz="1200" dirty="0"/>
          </a:p>
        </p:txBody>
      </p:sp>
      <p:sp>
        <p:nvSpPr>
          <p:cNvPr id="8" name="TextBox 7"/>
          <p:cNvSpPr txBox="1"/>
          <p:nvPr/>
        </p:nvSpPr>
        <p:spPr>
          <a:xfrm>
            <a:off x="13789" y="42945"/>
            <a:ext cx="692758" cy="369332"/>
          </a:xfrm>
          <a:prstGeom prst="rect">
            <a:avLst/>
          </a:prstGeom>
          <a:noFill/>
        </p:spPr>
        <p:txBody>
          <a:bodyPr wrap="square" rtlCol="0">
            <a:spAutoFit/>
          </a:bodyPr>
          <a:lstStyle/>
          <a:p>
            <a:r>
              <a:rPr lang="en-US" b="1" dirty="0"/>
              <a:t>A</a:t>
            </a:r>
            <a:r>
              <a:rPr lang="en-US" b="1" dirty="0" smtClean="0"/>
              <a:t>.</a:t>
            </a:r>
            <a:endParaRPr lang="en-US" b="1" dirty="0"/>
          </a:p>
        </p:txBody>
      </p:sp>
      <p:pic>
        <p:nvPicPr>
          <p:cNvPr id="9" name="Picture 8" descr="unique_genes_introns_passingQC.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236125" y="182362"/>
            <a:ext cx="1996002" cy="1425716"/>
          </a:xfrm>
          <a:prstGeom prst="rect">
            <a:avLst/>
          </a:prstGeom>
        </p:spPr>
      </p:pic>
      <p:pic>
        <p:nvPicPr>
          <p:cNvPr id="10" name="Picture 9" descr="meanIntronDepth_introns_passingQC.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59874" y="182362"/>
            <a:ext cx="2009937" cy="1435669"/>
          </a:xfrm>
          <a:prstGeom prst="rect">
            <a:avLst/>
          </a:prstGeom>
        </p:spPr>
      </p:pic>
      <p:sp>
        <p:nvSpPr>
          <p:cNvPr id="11" name="TextBox 10"/>
          <p:cNvSpPr txBox="1"/>
          <p:nvPr/>
        </p:nvSpPr>
        <p:spPr>
          <a:xfrm>
            <a:off x="0" y="1608078"/>
            <a:ext cx="692758" cy="369332"/>
          </a:xfrm>
          <a:prstGeom prst="rect">
            <a:avLst/>
          </a:prstGeom>
          <a:noFill/>
        </p:spPr>
        <p:txBody>
          <a:bodyPr wrap="square" rtlCol="0">
            <a:spAutoFit/>
          </a:bodyPr>
          <a:lstStyle/>
          <a:p>
            <a:r>
              <a:rPr lang="en-US" b="1" dirty="0"/>
              <a:t>B</a:t>
            </a:r>
            <a:r>
              <a:rPr lang="en-US" b="1" dirty="0" smtClean="0"/>
              <a:t>.</a:t>
            </a:r>
            <a:endParaRPr lang="en-US" b="1" dirty="0"/>
          </a:p>
        </p:txBody>
      </p:sp>
      <p:pic>
        <p:nvPicPr>
          <p:cNvPr id="12" name="Picture 11" descr="IR_sig_group_density_byAge.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96465" y="1683273"/>
            <a:ext cx="1676200" cy="1676200"/>
          </a:xfrm>
          <a:prstGeom prst="rect">
            <a:avLst/>
          </a:prstGeom>
        </p:spPr>
      </p:pic>
      <p:sp>
        <p:nvSpPr>
          <p:cNvPr id="13" name="TextBox 12"/>
          <p:cNvSpPr txBox="1"/>
          <p:nvPr/>
        </p:nvSpPr>
        <p:spPr>
          <a:xfrm>
            <a:off x="3559837" y="1608078"/>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14" name="TextBox 13"/>
          <p:cNvSpPr txBox="1"/>
          <p:nvPr/>
        </p:nvSpPr>
        <p:spPr>
          <a:xfrm>
            <a:off x="0" y="3438564"/>
            <a:ext cx="692758" cy="369332"/>
          </a:xfrm>
          <a:prstGeom prst="rect">
            <a:avLst/>
          </a:prstGeom>
          <a:noFill/>
        </p:spPr>
        <p:txBody>
          <a:bodyPr wrap="square" rtlCol="0">
            <a:spAutoFit/>
          </a:bodyPr>
          <a:lstStyle/>
          <a:p>
            <a:r>
              <a:rPr lang="en-US" b="1" dirty="0"/>
              <a:t>D</a:t>
            </a:r>
            <a:r>
              <a:rPr lang="en-US" b="1" dirty="0" smtClean="0"/>
              <a:t>.</a:t>
            </a:r>
            <a:endParaRPr lang="en-US" b="1" dirty="0"/>
          </a:p>
        </p:txBody>
      </p:sp>
    </p:spTree>
    <p:extLst>
      <p:ext uri="{BB962C8B-B14F-4D97-AF65-F5344CB8AC3E}">
        <p14:creationId xmlns:p14="http://schemas.microsoft.com/office/powerpoint/2010/main" val="40189933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22151</TotalTime>
  <Words>1220</Words>
  <Application>Microsoft Macintosh PowerPoint</Application>
  <PresentationFormat>Custom</PresentationFormat>
  <Paragraphs>134</Paragraphs>
  <Slides>11</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3" baseType="lpstr">
      <vt:lpstr>Office Theme</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Amanda Price</dc:creator>
  <cp:lastModifiedBy>Amanda Price</cp:lastModifiedBy>
  <cp:revision>154</cp:revision>
  <dcterms:created xsi:type="dcterms:W3CDTF">2017-12-31T20:15:44Z</dcterms:created>
  <dcterms:modified xsi:type="dcterms:W3CDTF">2018-06-06T22:46:44Z</dcterms:modified>
</cp:coreProperties>
</file>

<file path=docProps/thumbnail.jpeg>
</file>